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Lst>
  <p:sldSz cx="9144000" cy="5143500" type="screen16x9"/>
  <p:notesSz cx="6858000" cy="9144000"/>
  <p:embeddedFontLst>
    <p:embeddedFont>
      <p:font typeface="Arimo" panose="020B0604020202020204" charset="0"/>
      <p:regular r:id="rId23"/>
      <p:bold r:id="rId24"/>
      <p:italic r:id="rId25"/>
      <p:boldItalic r:id="rId26"/>
    </p:embeddedFont>
    <p:embeddedFont>
      <p:font typeface="Cambria Math" panose="02040503050406030204" pitchFamily="18"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A84F"/>
    <a:srgbClr val="094CA1"/>
    <a:srgbClr val="B4DD7F"/>
    <a:srgbClr val="E8834D"/>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97"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levanth.org/blog/2018/01/29/algebra-and-missingnes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661ca6e3b86a244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661ca6e3b86a244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61ca6e3b86a244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61ca6e3b86a244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41a078d6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41a078d6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661ca6e3b86a244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661ca6e3b86a24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Paola</a:t>
            </a:r>
          </a:p>
          <a:p>
            <a:pPr marL="0" lvl="0" indent="0" algn="l" rtl="0">
              <a:spcBef>
                <a:spcPts val="0"/>
              </a:spcBef>
              <a:spcAft>
                <a:spcPts val="0"/>
              </a:spcAft>
              <a:buNone/>
            </a:pPr>
            <a:endParaRPr lang="es-419" dirty="0"/>
          </a:p>
          <a:p>
            <a:pPr marL="0" lvl="0" indent="0" algn="l" rtl="0">
              <a:spcBef>
                <a:spcPts val="0"/>
              </a:spcBef>
              <a:spcAft>
                <a:spcPts val="0"/>
              </a:spcAft>
              <a:buNone/>
            </a:pPr>
            <a:r>
              <a:rPr lang="en-US" dirty="0"/>
              <a:t>FALTA PONER DOS VIDEOS</a:t>
            </a:r>
          </a:p>
          <a:p>
            <a:pPr marL="0" lvl="0" indent="0" algn="l" rtl="0">
              <a:spcBef>
                <a:spcPts val="1600"/>
              </a:spcBef>
              <a:spcAft>
                <a:spcPts val="1600"/>
              </a:spcAft>
              <a:buNone/>
            </a:pPr>
            <a:r>
              <a:rPr lang="en-US" dirty="0"/>
              <a:t>EXPLICAR WHY WALK WHEN YOU CAN FLOW</a:t>
            </a: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661ca6e3b86a244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661ca6e3b86a24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Juan</a:t>
            </a:r>
          </a:p>
          <a:p>
            <a:pPr marL="0" lvl="0" indent="0" algn="l" rtl="0">
              <a:spcBef>
                <a:spcPts val="0"/>
              </a:spcBef>
              <a:spcAft>
                <a:spcPts val="0"/>
              </a:spcAft>
              <a:buNone/>
            </a:pPr>
            <a:endParaRPr lang="es-419" dirty="0"/>
          </a:p>
          <a:p>
            <a:pPr marL="0" lvl="0" indent="0" algn="l" rtl="0">
              <a:spcBef>
                <a:spcPts val="0"/>
              </a:spcBef>
              <a:spcAft>
                <a:spcPts val="0"/>
              </a:spcAft>
              <a:buNone/>
            </a:pPr>
            <a:endParaRPr lang="es-419" dirty="0"/>
          </a:p>
          <a:p>
            <a:pPr marL="457200" lvl="0" indent="-342900" algn="l" rtl="0">
              <a:spcBef>
                <a:spcPts val="0"/>
              </a:spcBef>
              <a:spcAft>
                <a:spcPts val="0"/>
              </a:spcAft>
              <a:buSzPts val="1800"/>
              <a:buChar char="●"/>
            </a:pPr>
            <a:r>
              <a:rPr lang="en-US" dirty="0"/>
              <a:t>FALTAN VIDEOS</a:t>
            </a:r>
          </a:p>
          <a:p>
            <a:pPr marL="457200" lvl="0" indent="-342900" algn="l" rtl="0">
              <a:spcBef>
                <a:spcPts val="0"/>
              </a:spcBef>
              <a:spcAft>
                <a:spcPts val="0"/>
              </a:spcAft>
              <a:buSzPts val="1800"/>
              <a:buChar char="●"/>
            </a:pPr>
            <a:r>
              <a:rPr lang="en-US" dirty="0"/>
              <a:t>VAMOS A PONER EN PPT</a:t>
            </a:r>
          </a:p>
          <a:p>
            <a:pPr marL="457200" lvl="0" indent="-342900" algn="l" rtl="0">
              <a:spcBef>
                <a:spcPts val="0"/>
              </a:spcBef>
              <a:spcAft>
                <a:spcPts val="0"/>
              </a:spcAft>
              <a:buSzPts val="1800"/>
              <a:buChar char="●"/>
            </a:pPr>
            <a:r>
              <a:rPr lang="en-US" dirty="0" err="1"/>
              <a:t>Explicar</a:t>
            </a:r>
            <a:r>
              <a:rPr lang="en-US" dirty="0"/>
              <a:t> </a:t>
            </a:r>
            <a:r>
              <a:rPr lang="en-US" dirty="0" err="1"/>
              <a:t>problema</a:t>
            </a:r>
            <a:r>
              <a:rPr lang="en-US" dirty="0"/>
              <a:t> de HMC</a:t>
            </a:r>
          </a:p>
          <a:p>
            <a:pPr marL="914400" lvl="1" indent="-317500" algn="l" rtl="0">
              <a:spcBef>
                <a:spcPts val="0"/>
              </a:spcBef>
              <a:spcAft>
                <a:spcPts val="0"/>
              </a:spcAft>
              <a:buSzPts val="1400"/>
              <a:buChar char="○"/>
            </a:pPr>
            <a:r>
              <a:rPr lang="en-US" sz="1300" dirty="0">
                <a:solidFill>
                  <a:srgbClr val="222222"/>
                </a:solidFill>
                <a:highlight>
                  <a:srgbClr val="FFFFFF"/>
                </a:highlight>
              </a:rPr>
              <a:t>There are still some improvements to be had. Hamiltonian Monte Carlo needs to be told how many steps to take in its simulated paths. The step number determines how long the path continues before a new flick is made in a new random direction. If it takes too few steps, then it ends up with samples too similar to one another. If it takes too many, it can also end up with samples too similar to one another. Why? Because the path eventually makes a U-turn. Here’s an example.</a:t>
            </a:r>
            <a:endParaRPr lang="en-US" dirty="0"/>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661ca6e3b86a244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661ca6e3b86a244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fa64b051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fa64b051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40e05d948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40e05d94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fa64b051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fa64b051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fa64b051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fa64b051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Paola</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lnSpc>
                <a:spcPct val="115000"/>
              </a:lnSpc>
              <a:spcBef>
                <a:spcPts val="0"/>
              </a:spcBef>
              <a:spcAft>
                <a:spcPts val="1600"/>
              </a:spcAft>
              <a:buClr>
                <a:schemeClr val="dk1"/>
              </a:buClr>
              <a:buSzPts val="1100"/>
              <a:buFont typeface="Arial"/>
              <a:buNone/>
            </a:pPr>
            <a:r>
              <a:rPr lang="es-419" sz="1300" dirty="0" err="1">
                <a:solidFill>
                  <a:srgbClr val="222222"/>
                </a:solidFill>
                <a:highlight>
                  <a:schemeClr val="lt1"/>
                </a:highlight>
              </a:rPr>
              <a:t>Hamiltonian</a:t>
            </a:r>
            <a:r>
              <a:rPr lang="es-419" sz="1300" dirty="0">
                <a:solidFill>
                  <a:srgbClr val="222222"/>
                </a:solidFill>
                <a:highlight>
                  <a:schemeClr val="lt1"/>
                </a:highlight>
              </a:rPr>
              <a:t> </a:t>
            </a:r>
            <a:r>
              <a:rPr lang="es-419" sz="1300" dirty="0" err="1">
                <a:solidFill>
                  <a:srgbClr val="222222"/>
                </a:solidFill>
                <a:highlight>
                  <a:schemeClr val="lt1"/>
                </a:highlight>
              </a:rPr>
              <a:t>samplers</a:t>
            </a:r>
            <a:r>
              <a:rPr lang="es-419" sz="1300" dirty="0">
                <a:solidFill>
                  <a:srgbClr val="222222"/>
                </a:solidFill>
                <a:highlight>
                  <a:schemeClr val="lt1"/>
                </a:highlight>
              </a:rPr>
              <a:t> can </a:t>
            </a:r>
            <a:r>
              <a:rPr lang="es-419" sz="1300" dirty="0" err="1">
                <a:solidFill>
                  <a:srgbClr val="222222"/>
                </a:solidFill>
                <a:highlight>
                  <a:schemeClr val="lt1"/>
                </a:highlight>
              </a:rPr>
              <a:t>sample</a:t>
            </a:r>
            <a:r>
              <a:rPr lang="es-419" sz="1300" dirty="0">
                <a:solidFill>
                  <a:srgbClr val="222222"/>
                </a:solidFill>
                <a:highlight>
                  <a:schemeClr val="lt1"/>
                </a:highlight>
              </a:rPr>
              <a:t> </a:t>
            </a:r>
            <a:r>
              <a:rPr lang="es-419" sz="1300" dirty="0" err="1">
                <a:solidFill>
                  <a:srgbClr val="222222"/>
                </a:solidFill>
                <a:highlight>
                  <a:schemeClr val="lt1"/>
                </a:highlight>
              </a:rPr>
              <a:t>from</a:t>
            </a:r>
            <a:r>
              <a:rPr lang="es-419" sz="1300" dirty="0">
                <a:solidFill>
                  <a:srgbClr val="222222"/>
                </a:solidFill>
                <a:highlight>
                  <a:schemeClr val="lt1"/>
                </a:highlight>
              </a:rPr>
              <a:t> </a:t>
            </a:r>
            <a:r>
              <a:rPr lang="es-419" sz="1300" dirty="0" err="1">
                <a:solidFill>
                  <a:srgbClr val="222222"/>
                </a:solidFill>
                <a:highlight>
                  <a:schemeClr val="lt1"/>
                </a:highlight>
              </a:rPr>
              <a:t>such</a:t>
            </a:r>
            <a:r>
              <a:rPr lang="es-419" sz="1300" dirty="0">
                <a:solidFill>
                  <a:srgbClr val="222222"/>
                </a:solidFill>
                <a:highlight>
                  <a:schemeClr val="lt1"/>
                </a:highlight>
              </a:rPr>
              <a:t> </a:t>
            </a:r>
            <a:r>
              <a:rPr lang="es-419" sz="1300" dirty="0" err="1">
                <a:solidFill>
                  <a:srgbClr val="222222"/>
                </a:solidFill>
                <a:highlight>
                  <a:schemeClr val="lt1"/>
                </a:highlight>
              </a:rPr>
              <a:t>models</a:t>
            </a:r>
            <a:r>
              <a:rPr lang="es-419" sz="1300" dirty="0">
                <a:solidFill>
                  <a:srgbClr val="222222"/>
                </a:solidFill>
                <a:highlight>
                  <a:schemeClr val="lt1"/>
                </a:highlight>
              </a:rPr>
              <a:t>, </a:t>
            </a:r>
            <a:r>
              <a:rPr lang="es-419" sz="1300" dirty="0" err="1">
                <a:solidFill>
                  <a:srgbClr val="222222"/>
                </a:solidFill>
                <a:highlight>
                  <a:schemeClr val="lt1"/>
                </a:highlight>
              </a:rPr>
              <a:t>however</a:t>
            </a:r>
            <a:r>
              <a:rPr lang="es-419" sz="1300" dirty="0">
                <a:solidFill>
                  <a:srgbClr val="222222"/>
                </a:solidFill>
                <a:highlight>
                  <a:schemeClr val="lt1"/>
                </a:highlight>
              </a:rPr>
              <a:t>. </a:t>
            </a:r>
            <a:r>
              <a:rPr lang="es-419" sz="1300" dirty="0" err="1">
                <a:solidFill>
                  <a:srgbClr val="222222"/>
                </a:solidFill>
                <a:highlight>
                  <a:schemeClr val="lt1"/>
                </a:highlight>
              </a:rPr>
              <a:t>It</a:t>
            </a:r>
            <a:r>
              <a:rPr lang="es-419" sz="1300" dirty="0">
                <a:solidFill>
                  <a:srgbClr val="222222"/>
                </a:solidFill>
                <a:highlight>
                  <a:schemeClr val="lt1"/>
                </a:highlight>
              </a:rPr>
              <a:t> </a:t>
            </a:r>
            <a:r>
              <a:rPr lang="es-419" sz="1300" dirty="0" err="1">
                <a:solidFill>
                  <a:srgbClr val="222222"/>
                </a:solidFill>
                <a:highlight>
                  <a:schemeClr val="lt1"/>
                </a:highlight>
              </a:rPr>
              <a:t>just</a:t>
            </a:r>
            <a:r>
              <a:rPr lang="es-419" sz="1300" dirty="0">
                <a:solidFill>
                  <a:srgbClr val="222222"/>
                </a:solidFill>
                <a:highlight>
                  <a:schemeClr val="lt1"/>
                </a:highlight>
              </a:rPr>
              <a:t> </a:t>
            </a:r>
            <a:r>
              <a:rPr lang="es-419" sz="1300" dirty="0" err="1">
                <a:solidFill>
                  <a:srgbClr val="222222"/>
                </a:solidFill>
                <a:highlight>
                  <a:schemeClr val="lt1"/>
                </a:highlight>
              </a:rPr>
              <a:t>takes</a:t>
            </a:r>
            <a:r>
              <a:rPr lang="es-419" sz="1300" dirty="0">
                <a:solidFill>
                  <a:srgbClr val="222222"/>
                </a:solidFill>
                <a:highlight>
                  <a:schemeClr val="lt1"/>
                </a:highlight>
              </a:rPr>
              <a:t> a </a:t>
            </a:r>
            <a:r>
              <a:rPr lang="es-419" sz="1300" dirty="0" err="1">
                <a:solidFill>
                  <a:srgbClr val="222222"/>
                </a:solidFill>
                <a:highlight>
                  <a:schemeClr val="lt1"/>
                </a:highlight>
              </a:rPr>
              <a:t>little</a:t>
            </a:r>
            <a:r>
              <a:rPr lang="es-419" sz="1300" dirty="0">
                <a:solidFill>
                  <a:srgbClr val="222222"/>
                </a:solidFill>
                <a:highlight>
                  <a:schemeClr val="lt1"/>
                </a:highlight>
              </a:rPr>
              <a:t> more </a:t>
            </a:r>
            <a:r>
              <a:rPr lang="es-419" sz="1300" dirty="0" err="1">
                <a:solidFill>
                  <a:srgbClr val="222222"/>
                </a:solidFill>
                <a:highlight>
                  <a:schemeClr val="lt1"/>
                </a:highlight>
              </a:rPr>
              <a:t>work</a:t>
            </a:r>
            <a:r>
              <a:rPr lang="es-419" sz="1300" dirty="0">
                <a:solidFill>
                  <a:srgbClr val="222222"/>
                </a:solidFill>
                <a:highlight>
                  <a:schemeClr val="lt1"/>
                </a:highlight>
              </a:rPr>
              <a:t> in </a:t>
            </a:r>
            <a:r>
              <a:rPr lang="es-419" sz="1300" dirty="0" err="1">
                <a:solidFill>
                  <a:srgbClr val="222222"/>
                </a:solidFill>
                <a:highlight>
                  <a:schemeClr val="lt1"/>
                </a:highlight>
              </a:rPr>
              <a:t>thinking</a:t>
            </a:r>
            <a:r>
              <a:rPr lang="es-419" sz="1300" dirty="0">
                <a:solidFill>
                  <a:srgbClr val="222222"/>
                </a:solidFill>
                <a:highlight>
                  <a:schemeClr val="lt1"/>
                </a:highlight>
              </a:rPr>
              <a:t> </a:t>
            </a:r>
            <a:r>
              <a:rPr lang="es-419" sz="1300" dirty="0" err="1">
                <a:solidFill>
                  <a:srgbClr val="222222"/>
                </a:solidFill>
                <a:highlight>
                  <a:schemeClr val="lt1"/>
                </a:highlight>
              </a:rPr>
              <a:t>about</a:t>
            </a:r>
            <a:r>
              <a:rPr lang="es-419" sz="1300" dirty="0">
                <a:solidFill>
                  <a:srgbClr val="222222"/>
                </a:solidFill>
                <a:highlight>
                  <a:schemeClr val="lt1"/>
                </a:highlight>
              </a:rPr>
              <a:t> </a:t>
            </a:r>
            <a:r>
              <a:rPr lang="es-419" sz="1300" dirty="0" err="1">
                <a:solidFill>
                  <a:srgbClr val="222222"/>
                </a:solidFill>
                <a:highlight>
                  <a:schemeClr val="lt1"/>
                </a:highlight>
              </a:rPr>
              <a:t>the</a:t>
            </a:r>
            <a:r>
              <a:rPr lang="es-419" sz="1300" dirty="0">
                <a:solidFill>
                  <a:srgbClr val="222222"/>
                </a:solidFill>
                <a:highlight>
                  <a:schemeClr val="lt1"/>
                </a:highlight>
              </a:rPr>
              <a:t> target </a:t>
            </a:r>
            <a:r>
              <a:rPr lang="es-419" sz="1300" dirty="0" err="1">
                <a:solidFill>
                  <a:srgbClr val="222222"/>
                </a:solidFill>
                <a:highlight>
                  <a:schemeClr val="lt1"/>
                </a:highlight>
              </a:rPr>
              <a:t>distribution</a:t>
            </a:r>
            <a:r>
              <a:rPr lang="es-419" sz="1300" dirty="0">
                <a:solidFill>
                  <a:srgbClr val="222222"/>
                </a:solidFill>
                <a:highlight>
                  <a:schemeClr val="lt1"/>
                </a:highlight>
              </a:rPr>
              <a:t>. </a:t>
            </a:r>
            <a:r>
              <a:rPr lang="es-419" sz="1300" dirty="0" err="1">
                <a:solidFill>
                  <a:srgbClr val="222222"/>
                </a:solidFill>
                <a:highlight>
                  <a:schemeClr val="lt1"/>
                </a:highlight>
              </a:rPr>
              <a:t>This</a:t>
            </a:r>
            <a:r>
              <a:rPr lang="es-419" sz="1300" dirty="0">
                <a:solidFill>
                  <a:srgbClr val="222222"/>
                </a:solidFill>
                <a:highlight>
                  <a:schemeClr val="lt1"/>
                </a:highlight>
              </a:rPr>
              <a:t> </a:t>
            </a:r>
            <a:r>
              <a:rPr lang="es-419" sz="1300" dirty="0" err="1">
                <a:solidFill>
                  <a:srgbClr val="222222"/>
                </a:solidFill>
                <a:highlight>
                  <a:schemeClr val="lt1"/>
                </a:highlight>
              </a:rPr>
              <a:t>topic</a:t>
            </a:r>
            <a:r>
              <a:rPr lang="es-419" sz="1300" dirty="0">
                <a:solidFill>
                  <a:srgbClr val="222222"/>
                </a:solidFill>
                <a:highlight>
                  <a:schemeClr val="lt1"/>
                </a:highlight>
              </a:rPr>
              <a:t> </a:t>
            </a:r>
            <a:r>
              <a:rPr lang="es-419" sz="1300" dirty="0" err="1">
                <a:solidFill>
                  <a:srgbClr val="222222"/>
                </a:solidFill>
                <a:highlight>
                  <a:schemeClr val="lt1"/>
                </a:highlight>
              </a:rPr>
              <a:t>really</a:t>
            </a:r>
            <a:r>
              <a:rPr lang="es-419" sz="1300" dirty="0">
                <a:solidFill>
                  <a:srgbClr val="222222"/>
                </a:solidFill>
                <a:highlight>
                  <a:schemeClr val="lt1"/>
                </a:highlight>
              </a:rPr>
              <a:t> </a:t>
            </a:r>
            <a:r>
              <a:rPr lang="es-419" sz="1300" dirty="0" err="1">
                <a:solidFill>
                  <a:srgbClr val="222222"/>
                </a:solidFill>
                <a:highlight>
                  <a:schemeClr val="lt1"/>
                </a:highlight>
              </a:rPr>
              <a:t>needs</a:t>
            </a:r>
            <a:r>
              <a:rPr lang="es-419" sz="1300" dirty="0">
                <a:solidFill>
                  <a:srgbClr val="222222"/>
                </a:solidFill>
                <a:highlight>
                  <a:schemeClr val="lt1"/>
                </a:highlight>
              </a:rPr>
              <a:t> </a:t>
            </a:r>
            <a:r>
              <a:rPr lang="es-419" sz="1300" dirty="0" err="1">
                <a:solidFill>
                  <a:srgbClr val="222222"/>
                </a:solidFill>
                <a:highlight>
                  <a:schemeClr val="lt1"/>
                </a:highlight>
              </a:rPr>
              <a:t>its</a:t>
            </a:r>
            <a:r>
              <a:rPr lang="es-419" sz="1300" dirty="0">
                <a:solidFill>
                  <a:srgbClr val="222222"/>
                </a:solidFill>
                <a:highlight>
                  <a:schemeClr val="lt1"/>
                </a:highlight>
              </a:rPr>
              <a:t> </a:t>
            </a:r>
            <a:r>
              <a:rPr lang="es-419" sz="1300" dirty="0" err="1">
                <a:solidFill>
                  <a:srgbClr val="222222"/>
                </a:solidFill>
                <a:highlight>
                  <a:schemeClr val="lt1"/>
                </a:highlight>
              </a:rPr>
              <a:t>own</a:t>
            </a:r>
            <a:r>
              <a:rPr lang="es-419" sz="1300" dirty="0">
                <a:solidFill>
                  <a:srgbClr val="222222"/>
                </a:solidFill>
                <a:highlight>
                  <a:schemeClr val="lt1"/>
                </a:highlight>
              </a:rPr>
              <a:t> post. </a:t>
            </a:r>
            <a:r>
              <a:rPr lang="es-419" sz="1300" dirty="0" err="1">
                <a:solidFill>
                  <a:srgbClr val="1E73BE"/>
                </a:solidFill>
                <a:highlight>
                  <a:schemeClr val="lt1"/>
                </a:highlight>
                <a:uFill>
                  <a:noFill/>
                </a:uFill>
                <a:hlinkClick r:id="rId3"/>
              </a:rPr>
              <a:t>I’ve</a:t>
            </a:r>
            <a:r>
              <a:rPr lang="es-419" sz="1300" dirty="0">
                <a:solidFill>
                  <a:srgbClr val="1E73BE"/>
                </a:solidFill>
                <a:highlight>
                  <a:schemeClr val="lt1"/>
                </a:highlight>
                <a:uFill>
                  <a:noFill/>
                </a:uFill>
                <a:hlinkClick r:id="rId3"/>
              </a:rPr>
              <a:t> </a:t>
            </a:r>
            <a:r>
              <a:rPr lang="es-419" sz="1300" dirty="0" err="1">
                <a:solidFill>
                  <a:srgbClr val="1E73BE"/>
                </a:solidFill>
                <a:highlight>
                  <a:schemeClr val="lt1"/>
                </a:highlight>
                <a:uFill>
                  <a:noFill/>
                </a:uFill>
                <a:hlinkClick r:id="rId3"/>
              </a:rPr>
              <a:t>written</a:t>
            </a:r>
            <a:r>
              <a:rPr lang="es-419" sz="1300" dirty="0">
                <a:solidFill>
                  <a:srgbClr val="1E73BE"/>
                </a:solidFill>
                <a:highlight>
                  <a:schemeClr val="lt1"/>
                </a:highlight>
                <a:uFill>
                  <a:noFill/>
                </a:uFill>
                <a:hlinkClick r:id="rId3"/>
              </a:rPr>
              <a:t> </a:t>
            </a:r>
            <a:r>
              <a:rPr lang="es-419" sz="1300" dirty="0" err="1">
                <a:solidFill>
                  <a:srgbClr val="1E73BE"/>
                </a:solidFill>
                <a:highlight>
                  <a:schemeClr val="lt1"/>
                </a:highlight>
                <a:uFill>
                  <a:noFill/>
                </a:uFill>
                <a:hlinkClick r:id="rId3"/>
              </a:rPr>
              <a:t>one</a:t>
            </a:r>
            <a:r>
              <a:rPr lang="es-419" sz="1300" dirty="0">
                <a:solidFill>
                  <a:srgbClr val="1E73BE"/>
                </a:solidFill>
                <a:highlight>
                  <a:schemeClr val="lt1"/>
                </a:highlight>
                <a:uFill>
                  <a:noFill/>
                </a:uFill>
                <a:hlinkClick r:id="rId3"/>
              </a:rPr>
              <a:t> </a:t>
            </a:r>
            <a:r>
              <a:rPr lang="es-419" sz="1300" dirty="0" err="1">
                <a:solidFill>
                  <a:srgbClr val="1E73BE"/>
                </a:solidFill>
                <a:highlight>
                  <a:schemeClr val="lt1"/>
                </a:highlight>
                <a:uFill>
                  <a:noFill/>
                </a:uFill>
                <a:hlinkClick r:id="rId3"/>
              </a:rPr>
              <a:t>here</a:t>
            </a:r>
            <a:r>
              <a:rPr lang="es-419" sz="1300" dirty="0">
                <a:solidFill>
                  <a:srgbClr val="222222"/>
                </a:solidFill>
                <a:highlight>
                  <a:schemeClr val="lt1"/>
                </a:highlight>
              </a:rPr>
              <a:t>. </a:t>
            </a:r>
            <a:r>
              <a:rPr lang="es-419" sz="1300" dirty="0" err="1">
                <a:solidFill>
                  <a:srgbClr val="222222"/>
                </a:solidFill>
                <a:highlight>
                  <a:schemeClr val="lt1"/>
                </a:highlight>
              </a:rPr>
              <a:t>An</a:t>
            </a:r>
            <a:r>
              <a:rPr lang="es-419" sz="1300" dirty="0">
                <a:solidFill>
                  <a:srgbClr val="222222"/>
                </a:solidFill>
                <a:highlight>
                  <a:schemeClr val="lt1"/>
                </a:highlight>
              </a:rPr>
              <a:t> </a:t>
            </a:r>
            <a:r>
              <a:rPr lang="es-419" sz="1300" dirty="0" err="1">
                <a:solidFill>
                  <a:srgbClr val="222222"/>
                </a:solidFill>
                <a:highlight>
                  <a:schemeClr val="lt1"/>
                </a:highlight>
              </a:rPr>
              <a:t>advantage</a:t>
            </a:r>
            <a:r>
              <a:rPr lang="es-419" sz="1300" dirty="0">
                <a:solidFill>
                  <a:srgbClr val="222222"/>
                </a:solidFill>
                <a:highlight>
                  <a:schemeClr val="lt1"/>
                </a:highlight>
              </a:rPr>
              <a:t> </a:t>
            </a:r>
            <a:r>
              <a:rPr lang="es-419" sz="1300" dirty="0" err="1">
                <a:solidFill>
                  <a:srgbClr val="222222"/>
                </a:solidFill>
                <a:highlight>
                  <a:schemeClr val="lt1"/>
                </a:highlight>
              </a:rPr>
              <a:t>of</a:t>
            </a:r>
            <a:r>
              <a:rPr lang="es-419" sz="1300" dirty="0">
                <a:solidFill>
                  <a:srgbClr val="222222"/>
                </a:solidFill>
                <a:highlight>
                  <a:schemeClr val="lt1"/>
                </a:highlight>
              </a:rPr>
              <a:t> </a:t>
            </a:r>
            <a:r>
              <a:rPr lang="es-419" sz="1300" dirty="0" err="1">
                <a:solidFill>
                  <a:srgbClr val="222222"/>
                </a:solidFill>
                <a:highlight>
                  <a:schemeClr val="lt1"/>
                </a:highlight>
              </a:rPr>
              <a:t>using</a:t>
            </a:r>
            <a:r>
              <a:rPr lang="es-419" sz="1300" dirty="0">
                <a:solidFill>
                  <a:srgbClr val="222222"/>
                </a:solidFill>
                <a:highlight>
                  <a:schemeClr val="lt1"/>
                </a:highlight>
              </a:rPr>
              <a:t> </a:t>
            </a:r>
            <a:r>
              <a:rPr lang="es-419" sz="1300" dirty="0" err="1">
                <a:solidFill>
                  <a:srgbClr val="222222"/>
                </a:solidFill>
                <a:highlight>
                  <a:schemeClr val="lt1"/>
                </a:highlight>
              </a:rPr>
              <a:t>Hamiltonian</a:t>
            </a:r>
            <a:r>
              <a:rPr lang="es-419" sz="1300" dirty="0">
                <a:solidFill>
                  <a:srgbClr val="222222"/>
                </a:solidFill>
                <a:highlight>
                  <a:schemeClr val="lt1"/>
                </a:highlight>
              </a:rPr>
              <a:t> Monte Carlo </a:t>
            </a:r>
            <a:r>
              <a:rPr lang="es-419" sz="1300" dirty="0" err="1">
                <a:solidFill>
                  <a:srgbClr val="222222"/>
                </a:solidFill>
                <a:highlight>
                  <a:schemeClr val="lt1"/>
                </a:highlight>
              </a:rPr>
              <a:t>for</a:t>
            </a:r>
            <a:r>
              <a:rPr lang="es-419" sz="1300" dirty="0">
                <a:solidFill>
                  <a:srgbClr val="222222"/>
                </a:solidFill>
                <a:highlight>
                  <a:schemeClr val="lt1"/>
                </a:highlight>
              </a:rPr>
              <a:t> </a:t>
            </a:r>
            <a:r>
              <a:rPr lang="es-419" sz="1300" dirty="0" err="1">
                <a:solidFill>
                  <a:srgbClr val="222222"/>
                </a:solidFill>
                <a:highlight>
                  <a:schemeClr val="lt1"/>
                </a:highlight>
              </a:rPr>
              <a:t>such</a:t>
            </a:r>
            <a:r>
              <a:rPr lang="es-419" sz="1300" dirty="0">
                <a:solidFill>
                  <a:srgbClr val="222222"/>
                </a:solidFill>
                <a:highlight>
                  <a:schemeClr val="lt1"/>
                </a:highlight>
              </a:rPr>
              <a:t> </a:t>
            </a:r>
            <a:r>
              <a:rPr lang="es-419" sz="1300" dirty="0" err="1">
                <a:solidFill>
                  <a:srgbClr val="222222"/>
                </a:solidFill>
                <a:highlight>
                  <a:schemeClr val="lt1"/>
                </a:highlight>
              </a:rPr>
              <a:t>models</a:t>
            </a:r>
            <a:r>
              <a:rPr lang="es-419" sz="1300" dirty="0">
                <a:solidFill>
                  <a:srgbClr val="222222"/>
                </a:solidFill>
                <a:highlight>
                  <a:schemeClr val="lt1"/>
                </a:highlight>
              </a:rPr>
              <a:t> </a:t>
            </a:r>
            <a:r>
              <a:rPr lang="es-419" sz="1300" dirty="0" err="1">
                <a:solidFill>
                  <a:srgbClr val="222222"/>
                </a:solidFill>
                <a:highlight>
                  <a:schemeClr val="lt1"/>
                </a:highlight>
              </a:rPr>
              <a:t>is</a:t>
            </a:r>
            <a:r>
              <a:rPr lang="es-419" sz="1300" dirty="0">
                <a:solidFill>
                  <a:srgbClr val="222222"/>
                </a:solidFill>
                <a:highlight>
                  <a:schemeClr val="lt1"/>
                </a:highlight>
              </a:rPr>
              <a:t> </a:t>
            </a:r>
            <a:r>
              <a:rPr lang="es-419" sz="1300" dirty="0" err="1">
                <a:solidFill>
                  <a:srgbClr val="222222"/>
                </a:solidFill>
                <a:highlight>
                  <a:schemeClr val="lt1"/>
                </a:highlight>
              </a:rPr>
              <a:t>that</a:t>
            </a:r>
            <a:r>
              <a:rPr lang="es-419" sz="1300" dirty="0">
                <a:solidFill>
                  <a:srgbClr val="222222"/>
                </a:solidFill>
                <a:highlight>
                  <a:schemeClr val="lt1"/>
                </a:highlight>
              </a:rPr>
              <a:t> </a:t>
            </a:r>
            <a:r>
              <a:rPr lang="es-419" sz="1300" dirty="0" err="1">
                <a:solidFill>
                  <a:srgbClr val="222222"/>
                </a:solidFill>
                <a:highlight>
                  <a:schemeClr val="lt1"/>
                </a:highlight>
              </a:rPr>
              <a:t>they</a:t>
            </a:r>
            <a:r>
              <a:rPr lang="es-419" sz="1300" dirty="0">
                <a:solidFill>
                  <a:srgbClr val="222222"/>
                </a:solidFill>
                <a:highlight>
                  <a:schemeClr val="lt1"/>
                </a:highlight>
              </a:rPr>
              <a:t> </a:t>
            </a:r>
            <a:r>
              <a:rPr lang="es-419" sz="1300" dirty="0" err="1">
                <a:solidFill>
                  <a:srgbClr val="222222"/>
                </a:solidFill>
                <a:highlight>
                  <a:schemeClr val="lt1"/>
                </a:highlight>
              </a:rPr>
              <a:t>often</a:t>
            </a:r>
            <a:r>
              <a:rPr lang="es-419" sz="1300" dirty="0">
                <a:solidFill>
                  <a:srgbClr val="222222"/>
                </a:solidFill>
                <a:highlight>
                  <a:schemeClr val="lt1"/>
                </a:highlight>
              </a:rPr>
              <a:t> </a:t>
            </a:r>
            <a:r>
              <a:rPr lang="es-419" sz="1300" dirty="0" err="1">
                <a:solidFill>
                  <a:srgbClr val="222222"/>
                </a:solidFill>
                <a:highlight>
                  <a:schemeClr val="lt1"/>
                </a:highlight>
              </a:rPr>
              <a:t>end</a:t>
            </a:r>
            <a:r>
              <a:rPr lang="es-419" sz="1300" dirty="0">
                <a:solidFill>
                  <a:srgbClr val="222222"/>
                </a:solidFill>
                <a:highlight>
                  <a:schemeClr val="lt1"/>
                </a:highlight>
              </a:rPr>
              <a:t> up </a:t>
            </a:r>
            <a:r>
              <a:rPr lang="es-419" sz="1300" dirty="0" err="1">
                <a:solidFill>
                  <a:srgbClr val="222222"/>
                </a:solidFill>
                <a:highlight>
                  <a:schemeClr val="lt1"/>
                </a:highlight>
              </a:rPr>
              <a:t>sampling</a:t>
            </a:r>
            <a:r>
              <a:rPr lang="es-419" sz="1300" dirty="0">
                <a:solidFill>
                  <a:srgbClr val="222222"/>
                </a:solidFill>
                <a:highlight>
                  <a:schemeClr val="lt1"/>
                </a:highlight>
              </a:rPr>
              <a:t> </a:t>
            </a:r>
            <a:r>
              <a:rPr lang="es-419" sz="1300" dirty="0" err="1">
                <a:solidFill>
                  <a:srgbClr val="222222"/>
                </a:solidFill>
                <a:highlight>
                  <a:schemeClr val="lt1"/>
                </a:highlight>
              </a:rPr>
              <a:t>much</a:t>
            </a:r>
            <a:r>
              <a:rPr lang="es-419" sz="1300" dirty="0">
                <a:solidFill>
                  <a:srgbClr val="222222"/>
                </a:solidFill>
                <a:highlight>
                  <a:schemeClr val="lt1"/>
                </a:highlight>
              </a:rPr>
              <a:t> </a:t>
            </a:r>
            <a:r>
              <a:rPr lang="es-419" sz="1300" dirty="0" err="1">
                <a:solidFill>
                  <a:srgbClr val="222222"/>
                </a:solidFill>
                <a:highlight>
                  <a:schemeClr val="lt1"/>
                </a:highlight>
              </a:rPr>
              <a:t>better</a:t>
            </a:r>
            <a:r>
              <a:rPr lang="es-419" sz="1300" dirty="0">
                <a:solidFill>
                  <a:srgbClr val="222222"/>
                </a:solidFill>
                <a:highlight>
                  <a:schemeClr val="lt1"/>
                </a:highlight>
              </a:rPr>
              <a:t> </a:t>
            </a:r>
            <a:r>
              <a:rPr lang="es-419" sz="1300" dirty="0" err="1">
                <a:solidFill>
                  <a:srgbClr val="222222"/>
                </a:solidFill>
                <a:highlight>
                  <a:schemeClr val="lt1"/>
                </a:highlight>
              </a:rPr>
              <a:t>than</a:t>
            </a:r>
            <a:r>
              <a:rPr lang="es-419" sz="1300" dirty="0">
                <a:solidFill>
                  <a:srgbClr val="222222"/>
                </a:solidFill>
                <a:highlight>
                  <a:schemeClr val="lt1"/>
                </a:highlight>
              </a:rPr>
              <a:t> </a:t>
            </a:r>
            <a:r>
              <a:rPr lang="es-419" sz="1300" dirty="0" err="1">
                <a:solidFill>
                  <a:srgbClr val="222222"/>
                </a:solidFill>
                <a:highlight>
                  <a:schemeClr val="lt1"/>
                </a:highlight>
              </a:rPr>
              <a:t>going</a:t>
            </a:r>
            <a:r>
              <a:rPr lang="es-419" sz="1300" dirty="0">
                <a:solidFill>
                  <a:srgbClr val="222222"/>
                </a:solidFill>
                <a:highlight>
                  <a:schemeClr val="lt1"/>
                </a:highlight>
              </a:rPr>
              <a:t> </a:t>
            </a:r>
            <a:r>
              <a:rPr lang="es-419" sz="1300" dirty="0" err="1">
                <a:solidFill>
                  <a:srgbClr val="222222"/>
                </a:solidFill>
                <a:highlight>
                  <a:schemeClr val="lt1"/>
                </a:highlight>
              </a:rPr>
              <a:t>the</a:t>
            </a:r>
            <a:r>
              <a:rPr lang="es-419" sz="1300" dirty="0">
                <a:solidFill>
                  <a:srgbClr val="222222"/>
                </a:solidFill>
                <a:highlight>
                  <a:schemeClr val="lt1"/>
                </a:highlight>
              </a:rPr>
              <a:t> </a:t>
            </a:r>
            <a:r>
              <a:rPr lang="es-419" sz="1300" dirty="0" err="1">
                <a:solidFill>
                  <a:srgbClr val="222222"/>
                </a:solidFill>
                <a:highlight>
                  <a:schemeClr val="lt1"/>
                </a:highlight>
              </a:rPr>
              <a:t>easy</a:t>
            </a:r>
            <a:r>
              <a:rPr lang="es-419" sz="1300" dirty="0">
                <a:solidFill>
                  <a:srgbClr val="222222"/>
                </a:solidFill>
                <a:highlight>
                  <a:schemeClr val="lt1"/>
                </a:highlight>
              </a:rPr>
              <a:t> </a:t>
            </a:r>
            <a:r>
              <a:rPr lang="es-419" sz="1300" dirty="0" err="1">
                <a:solidFill>
                  <a:srgbClr val="222222"/>
                </a:solidFill>
                <a:highlight>
                  <a:schemeClr val="lt1"/>
                </a:highlight>
              </a:rPr>
              <a:t>way</a:t>
            </a:r>
            <a:r>
              <a:rPr lang="es-419" sz="1300" dirty="0">
                <a:solidFill>
                  <a:srgbClr val="222222"/>
                </a:solidFill>
                <a:highlight>
                  <a:schemeClr val="lt1"/>
                </a:highlight>
              </a:rPr>
              <a:t> and </a:t>
            </a:r>
            <a:r>
              <a:rPr lang="es-419" sz="1300" dirty="0" err="1">
                <a:solidFill>
                  <a:srgbClr val="222222"/>
                </a:solidFill>
                <a:highlight>
                  <a:schemeClr val="lt1"/>
                </a:highlight>
              </a:rPr>
              <a:t>using</a:t>
            </a:r>
            <a:r>
              <a:rPr lang="es-419" sz="1300" dirty="0">
                <a:solidFill>
                  <a:srgbClr val="222222"/>
                </a:solidFill>
                <a:highlight>
                  <a:schemeClr val="lt1"/>
                </a:highlight>
              </a:rPr>
              <a:t> Gibbs. I </a:t>
            </a:r>
            <a:r>
              <a:rPr lang="es-419" sz="1300" dirty="0" err="1">
                <a:solidFill>
                  <a:srgbClr val="222222"/>
                </a:solidFill>
                <a:highlight>
                  <a:schemeClr val="lt1"/>
                </a:highlight>
              </a:rPr>
              <a:t>think</a:t>
            </a:r>
            <a:r>
              <a:rPr lang="es-419" sz="1300" dirty="0">
                <a:solidFill>
                  <a:srgbClr val="222222"/>
                </a:solidFill>
                <a:highlight>
                  <a:schemeClr val="lt1"/>
                </a:highlight>
              </a:rPr>
              <a:t> </a:t>
            </a:r>
            <a:r>
              <a:rPr lang="es-419" sz="1300" dirty="0" err="1">
                <a:solidFill>
                  <a:srgbClr val="222222"/>
                </a:solidFill>
                <a:highlight>
                  <a:schemeClr val="lt1"/>
                </a:highlight>
              </a:rPr>
              <a:t>another</a:t>
            </a:r>
            <a:r>
              <a:rPr lang="es-419" sz="1300" dirty="0">
                <a:solidFill>
                  <a:srgbClr val="222222"/>
                </a:solidFill>
                <a:highlight>
                  <a:schemeClr val="lt1"/>
                </a:highlight>
              </a:rPr>
              <a:t> </a:t>
            </a:r>
            <a:r>
              <a:rPr lang="es-419" sz="1300" dirty="0" err="1">
                <a:solidFill>
                  <a:srgbClr val="222222"/>
                </a:solidFill>
                <a:highlight>
                  <a:schemeClr val="lt1"/>
                </a:highlight>
              </a:rPr>
              <a:t>advantage</a:t>
            </a:r>
            <a:r>
              <a:rPr lang="es-419" sz="1300" dirty="0">
                <a:solidFill>
                  <a:srgbClr val="222222"/>
                </a:solidFill>
                <a:highlight>
                  <a:schemeClr val="lt1"/>
                </a:highlight>
              </a:rPr>
              <a:t> </a:t>
            </a:r>
            <a:r>
              <a:rPr lang="es-419" sz="1300" dirty="0" err="1">
                <a:solidFill>
                  <a:srgbClr val="222222"/>
                </a:solidFill>
                <a:highlight>
                  <a:schemeClr val="lt1"/>
                </a:highlight>
              </a:rPr>
              <a:t>is</a:t>
            </a:r>
            <a:r>
              <a:rPr lang="es-419" sz="1300" dirty="0">
                <a:solidFill>
                  <a:srgbClr val="222222"/>
                </a:solidFill>
                <a:highlight>
                  <a:schemeClr val="lt1"/>
                </a:highlight>
              </a:rPr>
              <a:t> </a:t>
            </a:r>
            <a:r>
              <a:rPr lang="es-419" sz="1300" dirty="0" err="1">
                <a:solidFill>
                  <a:srgbClr val="222222"/>
                </a:solidFill>
                <a:highlight>
                  <a:schemeClr val="lt1"/>
                </a:highlight>
              </a:rPr>
              <a:t>that</a:t>
            </a:r>
            <a:r>
              <a:rPr lang="es-419" sz="1300" dirty="0">
                <a:solidFill>
                  <a:srgbClr val="222222"/>
                </a:solidFill>
                <a:highlight>
                  <a:schemeClr val="lt1"/>
                </a:highlight>
              </a:rPr>
              <a:t> </a:t>
            </a:r>
            <a:r>
              <a:rPr lang="es-419" sz="1300" dirty="0" err="1">
                <a:solidFill>
                  <a:srgbClr val="222222"/>
                </a:solidFill>
                <a:highlight>
                  <a:schemeClr val="lt1"/>
                </a:highlight>
              </a:rPr>
              <a:t>it</a:t>
            </a:r>
            <a:r>
              <a:rPr lang="es-419" sz="1300" dirty="0">
                <a:solidFill>
                  <a:srgbClr val="222222"/>
                </a:solidFill>
                <a:highlight>
                  <a:schemeClr val="lt1"/>
                </a:highlight>
              </a:rPr>
              <a:t> </a:t>
            </a:r>
            <a:r>
              <a:rPr lang="es-419" sz="1300" dirty="0" err="1">
                <a:solidFill>
                  <a:srgbClr val="222222"/>
                </a:solidFill>
                <a:highlight>
                  <a:schemeClr val="lt1"/>
                </a:highlight>
              </a:rPr>
              <a:t>forces</a:t>
            </a:r>
            <a:r>
              <a:rPr lang="es-419" sz="1300" dirty="0">
                <a:solidFill>
                  <a:srgbClr val="222222"/>
                </a:solidFill>
                <a:highlight>
                  <a:schemeClr val="lt1"/>
                </a:highlight>
              </a:rPr>
              <a:t> </a:t>
            </a:r>
            <a:r>
              <a:rPr lang="es-419" sz="1300" dirty="0" err="1">
                <a:solidFill>
                  <a:srgbClr val="222222"/>
                </a:solidFill>
                <a:highlight>
                  <a:schemeClr val="lt1"/>
                </a:highlight>
              </a:rPr>
              <a:t>the</a:t>
            </a:r>
            <a:r>
              <a:rPr lang="es-419" sz="1300" dirty="0">
                <a:solidFill>
                  <a:srgbClr val="222222"/>
                </a:solidFill>
                <a:highlight>
                  <a:schemeClr val="lt1"/>
                </a:highlight>
              </a:rPr>
              <a:t> </a:t>
            </a:r>
            <a:r>
              <a:rPr lang="es-419" sz="1300" dirty="0" err="1">
                <a:solidFill>
                  <a:srgbClr val="222222"/>
                </a:solidFill>
                <a:highlight>
                  <a:schemeClr val="lt1"/>
                </a:highlight>
              </a:rPr>
              <a:t>user</a:t>
            </a:r>
            <a:r>
              <a:rPr lang="es-419" sz="1300" dirty="0">
                <a:solidFill>
                  <a:srgbClr val="222222"/>
                </a:solidFill>
                <a:highlight>
                  <a:schemeClr val="lt1"/>
                </a:highlight>
              </a:rPr>
              <a:t> </a:t>
            </a:r>
            <a:r>
              <a:rPr lang="es-419" sz="1300" dirty="0" err="1">
                <a:solidFill>
                  <a:srgbClr val="222222"/>
                </a:solidFill>
                <a:highlight>
                  <a:schemeClr val="lt1"/>
                </a:highlight>
              </a:rPr>
              <a:t>to</a:t>
            </a:r>
            <a:r>
              <a:rPr lang="es-419" sz="1300" dirty="0">
                <a:solidFill>
                  <a:srgbClr val="222222"/>
                </a:solidFill>
                <a:highlight>
                  <a:schemeClr val="lt1"/>
                </a:highlight>
              </a:rPr>
              <a:t> </a:t>
            </a:r>
            <a:r>
              <a:rPr lang="es-419" sz="1300" dirty="0" err="1">
                <a:solidFill>
                  <a:srgbClr val="222222"/>
                </a:solidFill>
                <a:highlight>
                  <a:schemeClr val="lt1"/>
                </a:highlight>
              </a:rPr>
              <a:t>understand</a:t>
            </a:r>
            <a:r>
              <a:rPr lang="es-419" sz="1300" dirty="0">
                <a:solidFill>
                  <a:srgbClr val="222222"/>
                </a:solidFill>
                <a:highlight>
                  <a:schemeClr val="lt1"/>
                </a:highlight>
              </a:rPr>
              <a:t> </a:t>
            </a:r>
            <a:r>
              <a:rPr lang="es-419" sz="1300" dirty="0" err="1">
                <a:solidFill>
                  <a:srgbClr val="222222"/>
                </a:solidFill>
                <a:highlight>
                  <a:schemeClr val="lt1"/>
                </a:highlight>
              </a:rPr>
              <a:t>the</a:t>
            </a:r>
            <a:r>
              <a:rPr lang="es-419" sz="1300" dirty="0">
                <a:solidFill>
                  <a:srgbClr val="222222"/>
                </a:solidFill>
                <a:highlight>
                  <a:schemeClr val="lt1"/>
                </a:highlight>
              </a:rPr>
              <a:t> </a:t>
            </a:r>
            <a:r>
              <a:rPr lang="es-419" sz="1300" dirty="0" err="1">
                <a:solidFill>
                  <a:srgbClr val="222222"/>
                </a:solidFill>
                <a:highlight>
                  <a:schemeClr val="lt1"/>
                </a:highlight>
              </a:rPr>
              <a:t>probability</a:t>
            </a:r>
            <a:r>
              <a:rPr lang="es-419" sz="1300" dirty="0">
                <a:solidFill>
                  <a:srgbClr val="222222"/>
                </a:solidFill>
                <a:highlight>
                  <a:schemeClr val="lt1"/>
                </a:highlight>
              </a:rPr>
              <a:t> </a:t>
            </a:r>
            <a:r>
              <a:rPr lang="es-419" sz="1300" dirty="0" err="1">
                <a:solidFill>
                  <a:srgbClr val="222222"/>
                </a:solidFill>
                <a:highlight>
                  <a:schemeClr val="lt1"/>
                </a:highlight>
              </a:rPr>
              <a:t>model</a:t>
            </a:r>
            <a:r>
              <a:rPr lang="es-419" sz="1300" dirty="0">
                <a:solidFill>
                  <a:srgbClr val="222222"/>
                </a:solidFill>
                <a:highlight>
                  <a:schemeClr val="lt1"/>
                </a:highlight>
              </a:rPr>
              <a:t> </a:t>
            </a:r>
            <a:r>
              <a:rPr lang="es-419" sz="1300" dirty="0" err="1">
                <a:solidFill>
                  <a:srgbClr val="222222"/>
                </a:solidFill>
                <a:highlight>
                  <a:schemeClr val="lt1"/>
                </a:highlight>
              </a:rPr>
              <a:t>better</a:t>
            </a:r>
            <a:r>
              <a:rPr lang="es-419" sz="1300" dirty="0">
                <a:solidFill>
                  <a:srgbClr val="222222"/>
                </a:solidFill>
                <a:highlight>
                  <a:schemeClr val="lt1"/>
                </a:highlight>
              </a:rPr>
              <a:t>. </a:t>
            </a:r>
            <a:r>
              <a:rPr lang="es-419" sz="1300" dirty="0" err="1">
                <a:solidFill>
                  <a:srgbClr val="222222"/>
                </a:solidFill>
                <a:highlight>
                  <a:schemeClr val="lt1"/>
                </a:highlight>
              </a:rPr>
              <a:t>This</a:t>
            </a:r>
            <a:r>
              <a:rPr lang="es-419" sz="1300" dirty="0">
                <a:solidFill>
                  <a:srgbClr val="222222"/>
                </a:solidFill>
                <a:highlight>
                  <a:schemeClr val="lt1"/>
                </a:highlight>
              </a:rPr>
              <a:t> </a:t>
            </a:r>
            <a:r>
              <a:rPr lang="es-419" sz="1300" dirty="0" err="1">
                <a:solidFill>
                  <a:srgbClr val="222222"/>
                </a:solidFill>
                <a:highlight>
                  <a:schemeClr val="lt1"/>
                </a:highlight>
              </a:rPr>
              <a:t>is</a:t>
            </a:r>
            <a:r>
              <a:rPr lang="es-419" sz="1300" dirty="0">
                <a:solidFill>
                  <a:srgbClr val="222222"/>
                </a:solidFill>
                <a:highlight>
                  <a:schemeClr val="lt1"/>
                </a:highlight>
              </a:rPr>
              <a:t> </a:t>
            </a:r>
            <a:r>
              <a:rPr lang="es-419" sz="1300" dirty="0" err="1">
                <a:solidFill>
                  <a:srgbClr val="222222"/>
                </a:solidFill>
                <a:highlight>
                  <a:schemeClr val="lt1"/>
                </a:highlight>
              </a:rPr>
              <a:t>not</a:t>
            </a:r>
            <a:r>
              <a:rPr lang="es-419" sz="1300" dirty="0">
                <a:solidFill>
                  <a:srgbClr val="222222"/>
                </a:solidFill>
                <a:highlight>
                  <a:schemeClr val="lt1"/>
                </a:highlight>
              </a:rPr>
              <a:t> a </a:t>
            </a:r>
            <a:r>
              <a:rPr lang="es-419" sz="1300" dirty="0" err="1">
                <a:solidFill>
                  <a:srgbClr val="222222"/>
                </a:solidFill>
                <a:highlight>
                  <a:schemeClr val="lt1"/>
                </a:highlight>
              </a:rPr>
              <a:t>small</a:t>
            </a:r>
            <a:r>
              <a:rPr lang="es-419" sz="1300" dirty="0">
                <a:solidFill>
                  <a:srgbClr val="222222"/>
                </a:solidFill>
                <a:highlight>
                  <a:schemeClr val="lt1"/>
                </a:highlight>
              </a:rPr>
              <a:t> </a:t>
            </a:r>
            <a:r>
              <a:rPr lang="es-419" sz="1300" dirty="0" err="1">
                <a:solidFill>
                  <a:srgbClr val="222222"/>
                </a:solidFill>
                <a:highlight>
                  <a:schemeClr val="lt1"/>
                </a:highlight>
              </a:rPr>
              <a:t>benefit</a:t>
            </a:r>
            <a:r>
              <a:rPr lang="es-419" sz="1300" dirty="0">
                <a:solidFill>
                  <a:srgbClr val="222222"/>
                </a:solidFill>
                <a:highlight>
                  <a:schemeClr val="lt1"/>
                </a:highlight>
              </a:rPr>
              <a:t>, in </a:t>
            </a:r>
            <a:r>
              <a:rPr lang="es-419" sz="1300" dirty="0" err="1">
                <a:solidFill>
                  <a:srgbClr val="222222"/>
                </a:solidFill>
                <a:highlight>
                  <a:schemeClr val="lt1"/>
                </a:highlight>
              </a:rPr>
              <a:t>my</a:t>
            </a:r>
            <a:r>
              <a:rPr lang="es-419" sz="1300" dirty="0">
                <a:solidFill>
                  <a:srgbClr val="222222"/>
                </a:solidFill>
                <a:highlight>
                  <a:schemeClr val="lt1"/>
                </a:highlight>
              </a:rPr>
              <a:t> </a:t>
            </a:r>
            <a:r>
              <a:rPr lang="es-419" sz="1300" dirty="0" err="1">
                <a:solidFill>
                  <a:srgbClr val="222222"/>
                </a:solidFill>
                <a:highlight>
                  <a:schemeClr val="lt1"/>
                </a:highlight>
              </a:rPr>
              <a:t>experience</a:t>
            </a:r>
            <a:r>
              <a:rPr lang="es-419" sz="1300" dirty="0">
                <a:solidFill>
                  <a:srgbClr val="222222"/>
                </a:solidFill>
                <a:highlight>
                  <a:schemeClr val="lt1"/>
                </a:highlight>
              </a:rPr>
              <a: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fa64b05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fa64b05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fa64b051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fa64b051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3f215b68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3f215b6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fa64b05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fa64b05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fa64b051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fa64b051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3fee36ae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3fee36ae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3fee36ae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3fee36ae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661ca6e3b86a244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661ca6e3b86a24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fa64b05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fa64b05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6.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media" Target="../media/media2.mp4"/><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4.mp4"/><Relationship Id="rId7" Type="http://schemas.openxmlformats.org/officeDocument/2006/relationships/image" Target="../media/image4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video" Target="../media/media4.mp4"/></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5.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8.png"/><Relationship Id="rId3" Type="http://schemas.openxmlformats.org/officeDocument/2006/relationships/image" Target="../media/image7.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62.png"/><Relationship Id="rId5" Type="http://schemas.openxmlformats.org/officeDocument/2006/relationships/image" Target="../media/image9.png"/><Relationship Id="rId10" Type="http://schemas.openxmlformats.org/officeDocument/2006/relationships/hyperlink" Target="https://pixabay.com/es/manzana-rojo-alimentos-2977637/" TargetMode="External"/><Relationship Id="rId4" Type="http://schemas.openxmlformats.org/officeDocument/2006/relationships/image" Target="../media/image5.png"/><Relationship Id="rId9" Type="http://schemas.openxmlformats.org/officeDocument/2006/relationships/image" Target="../media/image61.png"/><Relationship Id="rId1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arogozhnikov.github.io/2016/12/19/markov_chain_monte_carlo.html" TargetMode="External"/><Relationship Id="rId3" Type="http://schemas.openxmlformats.org/officeDocument/2006/relationships/hyperlink" Target="https://betanalpha.github.io/assets/case_studies/principled_bayesian_workflow.html" TargetMode="External"/><Relationship Id="rId7" Type="http://schemas.openxmlformats.org/officeDocument/2006/relationships/hyperlink" Target="http://www.stat.columbia.edu/~gelman/research/published/stan_jebs_2.pdf" TargetMode="External"/><Relationship Id="rId12" Type="http://schemas.openxmlformats.org/officeDocument/2006/relationships/hyperlink" Target="https://www.youtube.com/watch?v=a-wydhEuAm0"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statmodeling.stat.columbia.edu/2017/11/30/not-compare-speed-stan-something-else/" TargetMode="External"/><Relationship Id="rId11" Type="http://schemas.openxmlformats.org/officeDocument/2006/relationships/hyperlink" Target="https://betanalpha.github.io/writing/" TargetMode="External"/><Relationship Id="rId5" Type="http://schemas.openxmlformats.org/officeDocument/2006/relationships/hyperlink" Target="https://arxiv.org/pdf/1410.5110.pdf" TargetMode="External"/><Relationship Id="rId10" Type="http://schemas.openxmlformats.org/officeDocument/2006/relationships/hyperlink" Target="https://mc-stan.org/users/interfaces/" TargetMode="External"/><Relationship Id="rId4" Type="http://schemas.openxmlformats.org/officeDocument/2006/relationships/hyperlink" Target="https://arxiv.org/pdf/1701.02434.pdf" TargetMode="External"/><Relationship Id="rId9" Type="http://schemas.openxmlformats.org/officeDocument/2006/relationships/hyperlink" Target="https://mc-stan.org/docs/2_21/stan-users-guide/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Degrees_of_freedom" TargetMode="External"/><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Microscopic_scale" TargetMode="External"/><Relationship Id="rId5"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66400" y="-1183476"/>
            <a:ext cx="9840976" cy="6555601"/>
          </a:xfrm>
          <a:prstGeom prst="rect">
            <a:avLst/>
          </a:prstGeom>
          <a:noFill/>
          <a:ln>
            <a:noFill/>
          </a:ln>
        </p:spPr>
      </p:pic>
      <p:sp>
        <p:nvSpPr>
          <p:cNvPr id="55" name="Google Shape;55;p13"/>
          <p:cNvSpPr txBox="1">
            <a:spLocks noGrp="1"/>
          </p:cNvSpPr>
          <p:nvPr>
            <p:ph type="ctrTitle"/>
          </p:nvPr>
        </p:nvSpPr>
        <p:spPr>
          <a:xfrm>
            <a:off x="-477850" y="638725"/>
            <a:ext cx="10041300" cy="205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lnSpc>
                <a:spcPct val="40000"/>
              </a:lnSpc>
              <a:spcBef>
                <a:spcPts val="0"/>
              </a:spcBef>
              <a:spcAft>
                <a:spcPts val="0"/>
              </a:spcAft>
              <a:buNone/>
            </a:pPr>
            <a:r>
              <a:rPr lang="es-419" sz="4800" b="1">
                <a:solidFill>
                  <a:srgbClr val="FFFFFF"/>
                </a:solidFill>
                <a:latin typeface="Arimo"/>
                <a:ea typeface="Arimo"/>
                <a:cs typeface="Arimo"/>
                <a:sym typeface="Arimo"/>
              </a:rPr>
              <a:t>Hamiltonian Monte Carlo &amp; </a:t>
            </a:r>
            <a:br>
              <a:rPr lang="es-419" sz="4800" b="1">
                <a:solidFill>
                  <a:srgbClr val="FFFFFF"/>
                </a:solidFill>
                <a:latin typeface="Arimo"/>
                <a:ea typeface="Arimo"/>
                <a:cs typeface="Arimo"/>
                <a:sym typeface="Arimo"/>
              </a:rPr>
            </a:br>
            <a:endParaRPr sz="4800" b="1">
              <a:solidFill>
                <a:srgbClr val="FFFFFF"/>
              </a:solidFill>
              <a:latin typeface="Arimo"/>
              <a:ea typeface="Arimo"/>
              <a:cs typeface="Arimo"/>
              <a:sym typeface="Arimo"/>
            </a:endParaRPr>
          </a:p>
          <a:p>
            <a:pPr marL="0" lvl="0" indent="0" algn="ctr" rtl="0">
              <a:lnSpc>
                <a:spcPct val="40000"/>
              </a:lnSpc>
              <a:spcBef>
                <a:spcPts val="0"/>
              </a:spcBef>
              <a:spcAft>
                <a:spcPts val="0"/>
              </a:spcAft>
              <a:buNone/>
            </a:pPr>
            <a:r>
              <a:rPr lang="es-419" sz="4800" b="1">
                <a:solidFill>
                  <a:srgbClr val="FFFFFF"/>
                </a:solidFill>
                <a:latin typeface="Arimo"/>
                <a:ea typeface="Arimo"/>
                <a:cs typeface="Arimo"/>
                <a:sym typeface="Arimo"/>
              </a:rPr>
              <a:t>the No U-Turn Sampler</a:t>
            </a:r>
            <a:endParaRPr sz="4800" b="1">
              <a:solidFill>
                <a:srgbClr val="FFFFFF"/>
              </a:solidFill>
              <a:latin typeface="Arimo"/>
              <a:ea typeface="Arimo"/>
              <a:cs typeface="Arimo"/>
              <a:sym typeface="Arimo"/>
            </a:endParaRPr>
          </a:p>
        </p:txBody>
      </p:sp>
      <p:sp>
        <p:nvSpPr>
          <p:cNvPr id="56" name="Google Shape;56;p13"/>
          <p:cNvSpPr txBox="1">
            <a:spLocks noGrp="1"/>
          </p:cNvSpPr>
          <p:nvPr>
            <p:ph type="ctrTitle"/>
          </p:nvPr>
        </p:nvSpPr>
        <p:spPr>
          <a:xfrm>
            <a:off x="1243452" y="3206575"/>
            <a:ext cx="6495300" cy="823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419" sz="3000" b="1">
                <a:solidFill>
                  <a:srgbClr val="FFFFFF"/>
                </a:solidFill>
                <a:latin typeface="Arimo"/>
                <a:ea typeface="Arimo"/>
                <a:cs typeface="Arimo"/>
                <a:sym typeface="Arimo"/>
              </a:rPr>
              <a:t>Why walk when you can </a:t>
            </a:r>
            <a:r>
              <a:rPr lang="es-419" sz="3000" b="1" i="1">
                <a:solidFill>
                  <a:srgbClr val="FFFFFF"/>
                </a:solidFill>
                <a:latin typeface="Arimo"/>
                <a:ea typeface="Arimo"/>
                <a:cs typeface="Arimo"/>
                <a:sym typeface="Arimo"/>
              </a:rPr>
              <a:t>flow</a:t>
            </a:r>
            <a:r>
              <a:rPr lang="es-419" sz="3000" b="1">
                <a:solidFill>
                  <a:srgbClr val="FFFFFF"/>
                </a:solidFill>
                <a:latin typeface="Arimo"/>
                <a:ea typeface="Arimo"/>
                <a:cs typeface="Arimo"/>
                <a:sym typeface="Arimo"/>
              </a:rPr>
              <a:t>?</a:t>
            </a:r>
            <a:endParaRPr sz="1200" b="1">
              <a:solidFill>
                <a:srgbClr val="FFFFFF"/>
              </a:solidFill>
              <a:latin typeface="Arimo"/>
              <a:ea typeface="Arimo"/>
              <a:cs typeface="Arimo"/>
              <a:sym typeface="Arimo"/>
            </a:endParaRPr>
          </a:p>
        </p:txBody>
      </p:sp>
      <p:cxnSp>
        <p:nvCxnSpPr>
          <p:cNvPr id="57" name="Google Shape;57;p13"/>
          <p:cNvCxnSpPr/>
          <p:nvPr/>
        </p:nvCxnSpPr>
        <p:spPr>
          <a:xfrm>
            <a:off x="736700" y="2948950"/>
            <a:ext cx="7612200" cy="0"/>
          </a:xfrm>
          <a:prstGeom prst="straightConnector1">
            <a:avLst/>
          </a:prstGeom>
          <a:noFill/>
          <a:ln w="114300" cap="flat" cmpd="sng">
            <a:solidFill>
              <a:srgbClr val="FFFFFF"/>
            </a:solidFill>
            <a:prstDash val="solid"/>
            <a:round/>
            <a:headEnd type="none" w="med" len="med"/>
            <a:tailEnd type="none" w="med" len="med"/>
          </a:ln>
          <a:effectLst>
            <a:reflection endPos="30000" dist="38100" dir="5400000" fadeDir="5400012" sy="-100000" algn="bl" rotWithShape="0"/>
          </a:effectLst>
        </p:spPr>
      </p:cxnSp>
      <p:cxnSp>
        <p:nvCxnSpPr>
          <p:cNvPr id="58" name="Google Shape;58;p13"/>
          <p:cNvCxnSpPr/>
          <p:nvPr/>
        </p:nvCxnSpPr>
        <p:spPr>
          <a:xfrm>
            <a:off x="685000" y="1099300"/>
            <a:ext cx="7612200" cy="0"/>
          </a:xfrm>
          <a:prstGeom prst="straightConnector1">
            <a:avLst/>
          </a:prstGeom>
          <a:noFill/>
          <a:ln w="114300" cap="flat" cmpd="sng">
            <a:solidFill>
              <a:srgbClr val="FFFFFF"/>
            </a:solidFill>
            <a:prstDash val="solid"/>
            <a:round/>
            <a:headEnd type="none" w="med" len="med"/>
            <a:tailEnd type="none" w="med" len="med"/>
          </a:ln>
          <a:effectLst>
            <a:reflection endPos="30000" dist="38100" dir="5400000" fadeDir="5400012" sy="-100000" algn="bl" rotWithShape="0"/>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550902" y="1605927"/>
            <a:ext cx="4600241" cy="2998275"/>
          </a:xfrm>
          <a:prstGeom prst="rect">
            <a:avLst/>
          </a:prstGeom>
          <a:noFill/>
          <a:ln>
            <a:noFill/>
          </a:ln>
        </p:spPr>
      </p:pic>
      <p:pic>
        <p:nvPicPr>
          <p:cNvPr id="187" name="Google Shape;187;p22"/>
          <p:cNvPicPr preferRelativeResize="0"/>
          <p:nvPr/>
        </p:nvPicPr>
        <p:blipFill>
          <a:blip r:embed="rId4">
            <a:alphaModFix/>
          </a:blip>
          <a:stretch>
            <a:fillRect/>
          </a:stretch>
        </p:blipFill>
        <p:spPr>
          <a:xfrm>
            <a:off x="5782380" y="3195254"/>
            <a:ext cx="2211500" cy="1441383"/>
          </a:xfrm>
          <a:prstGeom prst="rect">
            <a:avLst/>
          </a:prstGeom>
          <a:noFill/>
          <a:ln>
            <a:noFill/>
          </a:ln>
        </p:spPr>
      </p:pic>
      <p:sp>
        <p:nvSpPr>
          <p:cNvPr id="188" name="Google Shape;188;p22"/>
          <p:cNvSpPr txBox="1">
            <a:spLocks noGrp="1"/>
          </p:cNvSpPr>
          <p:nvPr>
            <p:ph type="title"/>
          </p:nvPr>
        </p:nvSpPr>
        <p:spPr>
          <a:xfrm>
            <a:off x="4632125" y="251225"/>
            <a:ext cx="45120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Mechanical </a:t>
            </a:r>
            <a:r>
              <a:rPr lang="es-419" b="1">
                <a:solidFill>
                  <a:schemeClr val="lt1"/>
                </a:solidFill>
              </a:rPr>
              <a:t>Statistics </a:t>
            </a:r>
            <a:endParaRPr b="1">
              <a:solidFill>
                <a:srgbClr val="FFFFFF"/>
              </a:solidFill>
            </a:endParaRPr>
          </a:p>
        </p:txBody>
      </p:sp>
      <p:pic>
        <p:nvPicPr>
          <p:cNvPr id="189" name="Google Shape;189;p22"/>
          <p:cNvPicPr preferRelativeResize="0"/>
          <p:nvPr/>
        </p:nvPicPr>
        <p:blipFill>
          <a:blip r:embed="rId5">
            <a:alphaModFix/>
          </a:blip>
          <a:stretch>
            <a:fillRect/>
          </a:stretch>
        </p:blipFill>
        <p:spPr>
          <a:xfrm>
            <a:off x="3659275" y="55200"/>
            <a:ext cx="1313725" cy="1313725"/>
          </a:xfrm>
          <a:prstGeom prst="rect">
            <a:avLst/>
          </a:prstGeom>
          <a:noFill/>
          <a:ln>
            <a:noFill/>
          </a:ln>
        </p:spPr>
      </p:pic>
      <p:pic>
        <p:nvPicPr>
          <p:cNvPr id="190" name="Google Shape;190;p22"/>
          <p:cNvPicPr preferRelativeResize="0"/>
          <p:nvPr/>
        </p:nvPicPr>
        <p:blipFill>
          <a:blip r:embed="rId6">
            <a:alphaModFix/>
          </a:blip>
          <a:stretch>
            <a:fillRect/>
          </a:stretch>
        </p:blipFill>
        <p:spPr>
          <a:xfrm>
            <a:off x="1140325" y="3697202"/>
            <a:ext cx="759651" cy="810198"/>
          </a:xfrm>
          <a:prstGeom prst="rect">
            <a:avLst/>
          </a:prstGeom>
          <a:noFill/>
          <a:ln>
            <a:noFill/>
          </a:ln>
        </p:spPr>
      </p:pic>
      <p:pic>
        <p:nvPicPr>
          <p:cNvPr id="191" name="Google Shape;191;p22"/>
          <p:cNvPicPr preferRelativeResize="0"/>
          <p:nvPr/>
        </p:nvPicPr>
        <p:blipFill>
          <a:blip r:embed="rId7">
            <a:alphaModFix/>
          </a:blip>
          <a:stretch>
            <a:fillRect/>
          </a:stretch>
        </p:blipFill>
        <p:spPr>
          <a:xfrm>
            <a:off x="1946066" y="3019384"/>
            <a:ext cx="759659" cy="810233"/>
          </a:xfrm>
          <a:prstGeom prst="rect">
            <a:avLst/>
          </a:prstGeom>
          <a:noFill/>
          <a:ln>
            <a:noFill/>
          </a:ln>
        </p:spPr>
      </p:pic>
      <p:pic>
        <p:nvPicPr>
          <p:cNvPr id="192" name="Google Shape;192;p22"/>
          <p:cNvPicPr preferRelativeResize="0"/>
          <p:nvPr/>
        </p:nvPicPr>
        <p:blipFill>
          <a:blip r:embed="rId8">
            <a:alphaModFix/>
          </a:blip>
          <a:stretch>
            <a:fillRect/>
          </a:stretch>
        </p:blipFill>
        <p:spPr>
          <a:xfrm>
            <a:off x="2569646" y="2385015"/>
            <a:ext cx="759659" cy="810233"/>
          </a:xfrm>
          <a:prstGeom prst="rect">
            <a:avLst/>
          </a:prstGeom>
          <a:noFill/>
          <a:ln>
            <a:noFill/>
          </a:ln>
        </p:spPr>
      </p:pic>
      <p:pic>
        <p:nvPicPr>
          <p:cNvPr id="193" name="Google Shape;193;p22"/>
          <p:cNvPicPr preferRelativeResize="0"/>
          <p:nvPr/>
        </p:nvPicPr>
        <p:blipFill>
          <a:blip r:embed="rId9">
            <a:alphaModFix/>
          </a:blip>
          <a:stretch>
            <a:fillRect/>
          </a:stretch>
        </p:blipFill>
        <p:spPr>
          <a:xfrm>
            <a:off x="3419500" y="1738372"/>
            <a:ext cx="759650" cy="810228"/>
          </a:xfrm>
          <a:prstGeom prst="rect">
            <a:avLst/>
          </a:prstGeom>
          <a:noFill/>
          <a:ln>
            <a:noFill/>
          </a:ln>
        </p:spPr>
      </p:pic>
      <p:pic>
        <p:nvPicPr>
          <p:cNvPr id="194" name="Google Shape;194;p22"/>
          <p:cNvPicPr preferRelativeResize="0"/>
          <p:nvPr/>
        </p:nvPicPr>
        <p:blipFill>
          <a:blip r:embed="rId10">
            <a:alphaModFix/>
          </a:blip>
          <a:stretch>
            <a:fillRect/>
          </a:stretch>
        </p:blipFill>
        <p:spPr>
          <a:xfrm>
            <a:off x="5782375" y="1296875"/>
            <a:ext cx="2211491" cy="1441375"/>
          </a:xfrm>
          <a:prstGeom prst="rect">
            <a:avLst/>
          </a:prstGeom>
          <a:noFill/>
          <a:ln>
            <a:noFill/>
          </a:ln>
        </p:spPr>
      </p:pic>
      <p:pic>
        <p:nvPicPr>
          <p:cNvPr id="195" name="Google Shape;195;p22"/>
          <p:cNvPicPr preferRelativeResize="0"/>
          <p:nvPr/>
        </p:nvPicPr>
        <p:blipFill>
          <a:blip r:embed="rId11">
            <a:alphaModFix/>
          </a:blip>
          <a:stretch>
            <a:fillRect/>
          </a:stretch>
        </p:blipFill>
        <p:spPr>
          <a:xfrm>
            <a:off x="7029625" y="1342051"/>
            <a:ext cx="359851" cy="359851"/>
          </a:xfrm>
          <a:prstGeom prst="rect">
            <a:avLst/>
          </a:prstGeom>
          <a:noFill/>
          <a:ln>
            <a:noFill/>
          </a:ln>
        </p:spPr>
      </p:pic>
      <p:pic>
        <p:nvPicPr>
          <p:cNvPr id="196" name="Google Shape;196;p22"/>
          <p:cNvPicPr preferRelativeResize="0"/>
          <p:nvPr/>
        </p:nvPicPr>
        <p:blipFill>
          <a:blip r:embed="rId11">
            <a:alphaModFix/>
          </a:blip>
          <a:stretch>
            <a:fillRect/>
          </a:stretch>
        </p:blipFill>
        <p:spPr>
          <a:xfrm>
            <a:off x="6100350" y="2306201"/>
            <a:ext cx="359851" cy="359851"/>
          </a:xfrm>
          <a:prstGeom prst="rect">
            <a:avLst/>
          </a:prstGeom>
          <a:noFill/>
          <a:ln>
            <a:noFill/>
          </a:ln>
        </p:spPr>
      </p:pic>
      <p:pic>
        <p:nvPicPr>
          <p:cNvPr id="197" name="Google Shape;197;p22"/>
          <p:cNvPicPr preferRelativeResize="0"/>
          <p:nvPr/>
        </p:nvPicPr>
        <p:blipFill>
          <a:blip r:embed="rId11">
            <a:alphaModFix/>
          </a:blip>
          <a:stretch>
            <a:fillRect/>
          </a:stretch>
        </p:blipFill>
        <p:spPr>
          <a:xfrm>
            <a:off x="6859825" y="1701901"/>
            <a:ext cx="359851" cy="359851"/>
          </a:xfrm>
          <a:prstGeom prst="rect">
            <a:avLst/>
          </a:prstGeom>
          <a:noFill/>
          <a:ln>
            <a:noFill/>
          </a:ln>
        </p:spPr>
      </p:pic>
      <p:pic>
        <p:nvPicPr>
          <p:cNvPr id="198" name="Google Shape;198;p22"/>
          <p:cNvPicPr preferRelativeResize="0"/>
          <p:nvPr/>
        </p:nvPicPr>
        <p:blipFill>
          <a:blip r:embed="rId11">
            <a:alphaModFix/>
          </a:blip>
          <a:stretch>
            <a:fillRect/>
          </a:stretch>
        </p:blipFill>
        <p:spPr>
          <a:xfrm>
            <a:off x="2850225" y="3922376"/>
            <a:ext cx="359851" cy="359851"/>
          </a:xfrm>
          <a:prstGeom prst="rect">
            <a:avLst/>
          </a:prstGeom>
          <a:noFill/>
          <a:ln>
            <a:noFill/>
          </a:ln>
        </p:spPr>
      </p:pic>
      <p:pic>
        <p:nvPicPr>
          <p:cNvPr id="199" name="Google Shape;199;p22"/>
          <p:cNvPicPr preferRelativeResize="0"/>
          <p:nvPr/>
        </p:nvPicPr>
        <p:blipFill>
          <a:blip r:embed="rId12">
            <a:alphaModFix/>
          </a:blip>
          <a:stretch>
            <a:fillRect/>
          </a:stretch>
        </p:blipFill>
        <p:spPr>
          <a:xfrm>
            <a:off x="2708200" y="4282226"/>
            <a:ext cx="643900" cy="643900"/>
          </a:xfrm>
          <a:prstGeom prst="rect">
            <a:avLst/>
          </a:prstGeom>
          <a:noFill/>
          <a:ln>
            <a:noFill/>
          </a:ln>
        </p:spPr>
      </p:pic>
      <p:pic>
        <p:nvPicPr>
          <p:cNvPr id="200" name="Google Shape;200;p22"/>
          <p:cNvPicPr preferRelativeResize="0"/>
          <p:nvPr/>
        </p:nvPicPr>
        <p:blipFill>
          <a:blip r:embed="rId11">
            <a:alphaModFix/>
          </a:blip>
          <a:stretch>
            <a:fillRect/>
          </a:stretch>
        </p:blipFill>
        <p:spPr>
          <a:xfrm>
            <a:off x="2850225" y="3244576"/>
            <a:ext cx="359851" cy="359851"/>
          </a:xfrm>
          <a:prstGeom prst="rect">
            <a:avLst/>
          </a:prstGeom>
          <a:noFill/>
          <a:ln>
            <a:noFill/>
          </a:ln>
        </p:spPr>
      </p:pic>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971051B0-B326-49DF-9424-05C6F55B0F63}"/>
                  </a:ext>
                </a:extLst>
              </p:cNvPr>
              <p:cNvSpPr txBox="1"/>
              <p:nvPr/>
            </p:nvSpPr>
            <p:spPr>
              <a:xfrm>
                <a:off x="7039750" y="2932658"/>
                <a:ext cx="1768369" cy="54046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sSub>
                            <m:sSubPr>
                              <m:ctrlPr>
                                <a:rPr lang="es-MX" sz="2400" b="0" i="1" smtClean="0">
                                  <a:solidFill>
                                    <a:schemeClr val="tx1">
                                      <a:lumMod val="75000"/>
                                      <a:lumOff val="25000"/>
                                    </a:schemeClr>
                                  </a:solidFill>
                                  <a:latin typeface="Cambria Math" panose="02040503050406030204" pitchFamily="18" charset="0"/>
                                </a:rPr>
                              </m:ctrlPr>
                            </m:sSubPr>
                            <m:e>
                              <m:r>
                                <a:rPr lang="es-MX" sz="2400" b="0" i="1" smtClean="0">
                                  <a:solidFill>
                                    <a:schemeClr val="tx1">
                                      <a:lumMod val="75000"/>
                                      <a:lumOff val="25000"/>
                                    </a:schemeClr>
                                  </a:solidFill>
                                  <a:latin typeface="Cambria Math" panose="02040503050406030204" pitchFamily="18" charset="0"/>
                                </a:rPr>
                                <m:t>𝐸</m:t>
                              </m:r>
                            </m:e>
                            <m:sub>
                              <m:r>
                                <a:rPr lang="es-MX" sz="2400" b="0" i="1" smtClean="0">
                                  <a:solidFill>
                                    <a:schemeClr val="tx1">
                                      <a:lumMod val="75000"/>
                                      <a:lumOff val="25000"/>
                                    </a:schemeClr>
                                  </a:solidFill>
                                  <a:latin typeface="Cambria Math" panose="02040503050406030204" pitchFamily="18" charset="0"/>
                                </a:rPr>
                                <m:t>𝑖</m:t>
                              </m:r>
                            </m:sub>
                          </m:sSub>
                        </m:e>
                      </m:d>
                      <m:r>
                        <a:rPr lang="es-MX" sz="2400" b="0" i="1" smtClean="0">
                          <a:solidFill>
                            <a:schemeClr val="tx1">
                              <a:lumMod val="75000"/>
                              <a:lumOff val="25000"/>
                            </a:schemeClr>
                          </a:solidFill>
                          <a:latin typeface="Cambria Math" panose="02040503050406030204" pitchFamily="18" charset="0"/>
                        </a:rPr>
                        <m:t>∝</m:t>
                      </m:r>
                      <m:sSup>
                        <m:sSupPr>
                          <m:ctrlPr>
                            <a:rPr lang="es-MX" sz="2400" b="0" i="1" smtClean="0">
                              <a:solidFill>
                                <a:schemeClr val="tx1">
                                  <a:lumMod val="75000"/>
                                  <a:lumOff val="25000"/>
                                </a:schemeClr>
                              </a:solidFill>
                              <a:latin typeface="Cambria Math" panose="02040503050406030204" pitchFamily="18" charset="0"/>
                            </a:rPr>
                          </m:ctrlPr>
                        </m:sSupPr>
                        <m:e>
                          <m:r>
                            <a:rPr lang="es-MX" sz="2400" b="0" i="1" smtClean="0">
                              <a:solidFill>
                                <a:schemeClr val="tx1">
                                  <a:lumMod val="75000"/>
                                  <a:lumOff val="25000"/>
                                </a:schemeClr>
                              </a:solidFill>
                              <a:latin typeface="Cambria Math" panose="02040503050406030204" pitchFamily="18" charset="0"/>
                            </a:rPr>
                            <m:t>𝑒</m:t>
                          </m:r>
                        </m:e>
                        <m:sup>
                          <m:r>
                            <a:rPr lang="es-MX" sz="2400" b="0" i="1" smtClean="0">
                              <a:solidFill>
                                <a:schemeClr val="tx1">
                                  <a:lumMod val="75000"/>
                                  <a:lumOff val="25000"/>
                                </a:schemeClr>
                              </a:solidFill>
                              <a:latin typeface="Cambria Math" panose="02040503050406030204" pitchFamily="18" charset="0"/>
                            </a:rPr>
                            <m:t>−</m:t>
                          </m:r>
                          <m:f>
                            <m:fPr>
                              <m:ctrlPr>
                                <a:rPr lang="es-MX" sz="2400" b="0" i="1" smtClean="0">
                                  <a:solidFill>
                                    <a:schemeClr val="tx1">
                                      <a:lumMod val="75000"/>
                                      <a:lumOff val="25000"/>
                                    </a:schemeClr>
                                  </a:solidFill>
                                  <a:latin typeface="Cambria Math" panose="02040503050406030204" pitchFamily="18" charset="0"/>
                                </a:rPr>
                              </m:ctrlPr>
                            </m:fPr>
                            <m:num>
                              <m:sSub>
                                <m:sSubPr>
                                  <m:ctrlPr>
                                    <a:rPr lang="es-MX" sz="2400" b="0" i="1" smtClean="0">
                                      <a:solidFill>
                                        <a:schemeClr val="tx1">
                                          <a:lumMod val="75000"/>
                                          <a:lumOff val="25000"/>
                                        </a:schemeClr>
                                      </a:solidFill>
                                      <a:latin typeface="Cambria Math" panose="02040503050406030204" pitchFamily="18" charset="0"/>
                                    </a:rPr>
                                  </m:ctrlPr>
                                </m:sSubPr>
                                <m:e>
                                  <m:r>
                                    <a:rPr lang="es-MX" sz="2400" b="0" i="1" smtClean="0">
                                      <a:solidFill>
                                        <a:schemeClr val="tx1">
                                          <a:lumMod val="75000"/>
                                          <a:lumOff val="25000"/>
                                        </a:schemeClr>
                                      </a:solidFill>
                                      <a:latin typeface="Cambria Math" panose="02040503050406030204" pitchFamily="18" charset="0"/>
                                    </a:rPr>
                                    <m:t>𝐸</m:t>
                                  </m:r>
                                </m:e>
                                <m:sub>
                                  <m:r>
                                    <a:rPr lang="es-MX" sz="2400" b="0" i="1" smtClean="0">
                                      <a:solidFill>
                                        <a:schemeClr val="tx1">
                                          <a:lumMod val="75000"/>
                                          <a:lumOff val="25000"/>
                                        </a:schemeClr>
                                      </a:solidFill>
                                      <a:latin typeface="Cambria Math" panose="02040503050406030204" pitchFamily="18" charset="0"/>
                                    </a:rPr>
                                    <m:t>𝑖</m:t>
                                  </m:r>
                                </m:sub>
                              </m:sSub>
                            </m:num>
                            <m:den>
                              <m:r>
                                <a:rPr lang="es-MX" sz="2400" b="0" i="1" smtClean="0">
                                  <a:solidFill>
                                    <a:schemeClr val="tx1">
                                      <a:lumMod val="75000"/>
                                      <a:lumOff val="25000"/>
                                    </a:schemeClr>
                                  </a:solidFill>
                                  <a:latin typeface="Cambria Math" panose="02040503050406030204" pitchFamily="18" charset="0"/>
                                </a:rPr>
                                <m:t>𝑇</m:t>
                              </m:r>
                            </m:den>
                          </m:f>
                        </m:sup>
                      </m:sSup>
                    </m:oMath>
                  </m:oMathPara>
                </a14:m>
                <a:endParaRPr lang="es-MX" sz="2400" dirty="0">
                  <a:solidFill>
                    <a:schemeClr val="tx1">
                      <a:lumMod val="75000"/>
                      <a:lumOff val="25000"/>
                    </a:schemeClr>
                  </a:solidFill>
                </a:endParaRPr>
              </a:p>
            </p:txBody>
          </p:sp>
        </mc:Choice>
        <mc:Fallback xmlns="">
          <p:sp>
            <p:nvSpPr>
              <p:cNvPr id="18" name="CuadroTexto 17">
                <a:extLst>
                  <a:ext uri="{FF2B5EF4-FFF2-40B4-BE49-F238E27FC236}">
                    <a16:creationId xmlns:a16="http://schemas.microsoft.com/office/drawing/2014/main" id="{971051B0-B326-49DF-9424-05C6F55B0F63}"/>
                  </a:ext>
                </a:extLst>
              </p:cNvPr>
              <p:cNvSpPr txBox="1">
                <a:spLocks noRot="1" noChangeAspect="1" noMove="1" noResize="1" noEditPoints="1" noAdjustHandles="1" noChangeArrowheads="1" noChangeShapeType="1" noTextEdit="1"/>
              </p:cNvSpPr>
              <p:nvPr/>
            </p:nvSpPr>
            <p:spPr>
              <a:xfrm>
                <a:off x="7039750" y="2932658"/>
                <a:ext cx="1768369" cy="540469"/>
              </a:xfrm>
              <a:prstGeom prst="rect">
                <a:avLst/>
              </a:prstGeom>
              <a:blipFill>
                <a:blip r:embed="rId13"/>
                <a:stretch>
                  <a:fillRect/>
                </a:stretch>
              </a:blipFill>
            </p:spPr>
            <p:txBody>
              <a:bodyPr/>
              <a:lstStyle/>
              <a:p>
                <a:r>
                  <a:rPr lang="es-MX">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1"/>
                                        <p:tgtEl>
                                          <p:spTgt spid="199"/>
                                        </p:tgtEl>
                                      </p:cBhvr>
                                    </p:animEffect>
                                  </p:childTnLst>
                                </p:cTn>
                              </p:par>
                              <p:par>
                                <p:cTn id="13" presetID="10" presetClass="exit" presetSubtype="0" fill="hold" nodeType="withEffect">
                                  <p:stCondLst>
                                    <p:cond delay="0"/>
                                  </p:stCondLst>
                                  <p:childTnLst>
                                    <p:animEffect transition="out" filter="fade">
                                      <p:cBhvr>
                                        <p:cTn id="14" dur="1000"/>
                                        <p:tgtEl>
                                          <p:spTgt spid="198"/>
                                        </p:tgtEl>
                                      </p:cBhvr>
                                    </p:animEffect>
                                    <p:set>
                                      <p:cBhvr>
                                        <p:cTn id="15" dur="1" fill="hold">
                                          <p:stCondLst>
                                            <p:cond delay="1000"/>
                                          </p:stCondLst>
                                        </p:cTn>
                                        <p:tgtEl>
                                          <p:spTgt spid="198"/>
                                        </p:tgtEl>
                                        <p:attrNameLst>
                                          <p:attrName>style.visibility</p:attrName>
                                        </p:attrNameLst>
                                      </p:cBhvr>
                                      <p:to>
                                        <p:strVal val="hidden"/>
                                      </p:to>
                                    </p:set>
                                  </p:childTnLst>
                                </p:cTn>
                              </p:par>
                              <p:par>
                                <p:cTn id="16" presetID="2" presetClass="entr" presetSubtype="4" fill="hold" nodeType="withEffect">
                                  <p:stCondLst>
                                    <p:cond delay="0"/>
                                  </p:stCondLst>
                                  <p:childTnLst>
                                    <p:set>
                                      <p:cBhvr>
                                        <p:cTn id="17" dur="1" fill="hold">
                                          <p:stCondLst>
                                            <p:cond delay="0"/>
                                          </p:stCondLst>
                                        </p:cTn>
                                        <p:tgtEl>
                                          <p:spTgt spid="200"/>
                                        </p:tgtEl>
                                        <p:attrNameLst>
                                          <p:attrName>style.visibility</p:attrName>
                                        </p:attrNameLst>
                                      </p:cBhvr>
                                      <p:to>
                                        <p:strVal val="visible"/>
                                      </p:to>
                                    </p:set>
                                    <p:anim calcmode="lin" valueType="num">
                                      <p:cBhvr additive="base">
                                        <p:cTn id="18" dur="1000"/>
                                        <p:tgtEl>
                                          <p:spTgt spid="20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fade">
                                      <p:cBhvr>
                                        <p:cTn id="23" dur="1000"/>
                                        <p:tgtEl>
                                          <p:spTgt spid="195"/>
                                        </p:tgtEl>
                                      </p:cBhvr>
                                    </p:animEffect>
                                  </p:childTnLst>
                                </p:cTn>
                              </p:par>
                              <p:par>
                                <p:cTn id="24" presetID="10" presetClass="entr" presetSubtype="0" fill="hold" nodeType="withEffect">
                                  <p:stCondLst>
                                    <p:cond delay="0"/>
                                  </p:stCondLst>
                                  <p:childTnLst>
                                    <p:set>
                                      <p:cBhvr>
                                        <p:cTn id="25" dur="1" fill="hold">
                                          <p:stCondLst>
                                            <p:cond delay="0"/>
                                          </p:stCondLst>
                                        </p:cTn>
                                        <p:tgtEl>
                                          <p:spTgt spid="196"/>
                                        </p:tgtEl>
                                        <p:attrNameLst>
                                          <p:attrName>style.visibility</p:attrName>
                                        </p:attrNameLst>
                                      </p:cBhvr>
                                      <p:to>
                                        <p:strVal val="visible"/>
                                      </p:to>
                                    </p:set>
                                    <p:animEffect transition="in" filter="fade">
                                      <p:cBhvr>
                                        <p:cTn id="26" dur="1000"/>
                                        <p:tgtEl>
                                          <p:spTgt spid="196"/>
                                        </p:tgtEl>
                                      </p:cBhvr>
                                    </p:animEffect>
                                  </p:childTnLst>
                                </p:cTn>
                              </p:par>
                              <p:par>
                                <p:cTn id="27" presetID="10" presetClass="entr" presetSubtype="0" fill="hold" nodeType="with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1000"/>
                                        <p:tgtEl>
                                          <p:spTgt spid="197"/>
                                        </p:tgtEl>
                                      </p:cBhvr>
                                    </p:animEffect>
                                  </p:childTnLst>
                                </p:cTn>
                              </p:par>
                              <p:par>
                                <p:cTn id="30" presetID="10" presetClass="entr" presetSubtype="0" fill="hold" nodeType="withEffect">
                                  <p:stCondLst>
                                    <p:cond delay="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1000"/>
                                        <p:tgtEl>
                                          <p:spTgt spid="1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1000"/>
                                        <p:tgtEl>
                                          <p:spTgt spid="187"/>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4632125" y="251225"/>
            <a:ext cx="45120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Energy of the system</a:t>
            </a:r>
            <a:endParaRPr b="1">
              <a:solidFill>
                <a:srgbClr val="FFFFFF"/>
              </a:solidFill>
            </a:endParaRPr>
          </a:p>
        </p:txBody>
      </p:sp>
      <p:pic>
        <p:nvPicPr>
          <p:cNvPr id="207" name="Google Shape;207;p23"/>
          <p:cNvPicPr preferRelativeResize="0"/>
          <p:nvPr/>
        </p:nvPicPr>
        <p:blipFill>
          <a:blip r:embed="rId3">
            <a:alphaModFix/>
          </a:blip>
          <a:stretch>
            <a:fillRect/>
          </a:stretch>
        </p:blipFill>
        <p:spPr>
          <a:xfrm>
            <a:off x="7477092" y="1064895"/>
            <a:ext cx="1548374" cy="1548374"/>
          </a:xfrm>
          <a:prstGeom prst="rect">
            <a:avLst/>
          </a:prstGeom>
          <a:noFill/>
          <a:ln>
            <a:noFill/>
          </a:ln>
        </p:spPr>
      </p:pic>
      <p:pic>
        <p:nvPicPr>
          <p:cNvPr id="209" name="Google Shape;209;p23"/>
          <p:cNvPicPr preferRelativeResize="0"/>
          <p:nvPr/>
        </p:nvPicPr>
        <p:blipFill>
          <a:blip r:embed="rId4">
            <a:alphaModFix/>
          </a:blip>
          <a:stretch>
            <a:fillRect/>
          </a:stretch>
        </p:blipFill>
        <p:spPr>
          <a:xfrm rot="10800000">
            <a:off x="1165996" y="1723198"/>
            <a:ext cx="2576350" cy="1530376"/>
          </a:xfrm>
          <a:prstGeom prst="rect">
            <a:avLst/>
          </a:prstGeom>
          <a:noFill/>
          <a:ln>
            <a:noFill/>
          </a:ln>
        </p:spPr>
      </p:pic>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DD2D5F36-42E5-4A34-AB2B-D21EE3E98CF3}"/>
                  </a:ext>
                </a:extLst>
              </p:cNvPr>
              <p:cNvSpPr txBox="1"/>
              <p:nvPr/>
            </p:nvSpPr>
            <p:spPr>
              <a:xfrm>
                <a:off x="1569986" y="1017725"/>
                <a:ext cx="1768369" cy="54046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sSub>
                            <m:sSubPr>
                              <m:ctrlPr>
                                <a:rPr lang="es-MX" sz="2400" b="0" i="1" smtClean="0">
                                  <a:solidFill>
                                    <a:schemeClr val="tx1">
                                      <a:lumMod val="75000"/>
                                      <a:lumOff val="25000"/>
                                    </a:schemeClr>
                                  </a:solidFill>
                                  <a:latin typeface="Cambria Math" panose="02040503050406030204" pitchFamily="18" charset="0"/>
                                </a:rPr>
                              </m:ctrlPr>
                            </m:sSubPr>
                            <m:e>
                              <m:r>
                                <a:rPr lang="es-MX" sz="2400" b="0" i="1" smtClean="0">
                                  <a:solidFill>
                                    <a:schemeClr val="tx1">
                                      <a:lumMod val="75000"/>
                                      <a:lumOff val="25000"/>
                                    </a:schemeClr>
                                  </a:solidFill>
                                  <a:latin typeface="Cambria Math" panose="02040503050406030204" pitchFamily="18" charset="0"/>
                                </a:rPr>
                                <m:t>𝐸</m:t>
                              </m:r>
                            </m:e>
                            <m:sub>
                              <m:r>
                                <a:rPr lang="es-MX" sz="2400" b="0" i="1" smtClean="0">
                                  <a:solidFill>
                                    <a:schemeClr val="tx1">
                                      <a:lumMod val="75000"/>
                                      <a:lumOff val="25000"/>
                                    </a:schemeClr>
                                  </a:solidFill>
                                  <a:latin typeface="Cambria Math" panose="02040503050406030204" pitchFamily="18" charset="0"/>
                                </a:rPr>
                                <m:t>𝑖</m:t>
                              </m:r>
                            </m:sub>
                          </m:sSub>
                        </m:e>
                      </m:d>
                      <m:r>
                        <a:rPr lang="es-MX" sz="2400" b="0" i="1" smtClean="0">
                          <a:solidFill>
                            <a:schemeClr val="tx1">
                              <a:lumMod val="75000"/>
                              <a:lumOff val="25000"/>
                            </a:schemeClr>
                          </a:solidFill>
                          <a:latin typeface="Cambria Math" panose="02040503050406030204" pitchFamily="18" charset="0"/>
                        </a:rPr>
                        <m:t>∝</m:t>
                      </m:r>
                      <m:sSup>
                        <m:sSupPr>
                          <m:ctrlPr>
                            <a:rPr lang="es-MX" sz="2400" b="0" i="1" smtClean="0">
                              <a:solidFill>
                                <a:schemeClr val="tx1">
                                  <a:lumMod val="75000"/>
                                  <a:lumOff val="25000"/>
                                </a:schemeClr>
                              </a:solidFill>
                              <a:latin typeface="Cambria Math" panose="02040503050406030204" pitchFamily="18" charset="0"/>
                            </a:rPr>
                          </m:ctrlPr>
                        </m:sSupPr>
                        <m:e>
                          <m:r>
                            <a:rPr lang="es-MX" sz="2400" b="0" i="1" smtClean="0">
                              <a:solidFill>
                                <a:schemeClr val="tx1">
                                  <a:lumMod val="75000"/>
                                  <a:lumOff val="25000"/>
                                </a:schemeClr>
                              </a:solidFill>
                              <a:latin typeface="Cambria Math" panose="02040503050406030204" pitchFamily="18" charset="0"/>
                            </a:rPr>
                            <m:t>𝑒</m:t>
                          </m:r>
                        </m:e>
                        <m:sup>
                          <m:r>
                            <a:rPr lang="es-MX" sz="2400" b="0" i="1" smtClean="0">
                              <a:solidFill>
                                <a:schemeClr val="tx1">
                                  <a:lumMod val="75000"/>
                                  <a:lumOff val="25000"/>
                                </a:schemeClr>
                              </a:solidFill>
                              <a:latin typeface="Cambria Math" panose="02040503050406030204" pitchFamily="18" charset="0"/>
                            </a:rPr>
                            <m:t>−</m:t>
                          </m:r>
                          <m:f>
                            <m:fPr>
                              <m:ctrlPr>
                                <a:rPr lang="es-MX" sz="2400" b="0" i="1" smtClean="0">
                                  <a:solidFill>
                                    <a:schemeClr val="tx1">
                                      <a:lumMod val="75000"/>
                                      <a:lumOff val="25000"/>
                                    </a:schemeClr>
                                  </a:solidFill>
                                  <a:latin typeface="Cambria Math" panose="02040503050406030204" pitchFamily="18" charset="0"/>
                                </a:rPr>
                              </m:ctrlPr>
                            </m:fPr>
                            <m:num>
                              <m:sSub>
                                <m:sSubPr>
                                  <m:ctrlPr>
                                    <a:rPr lang="es-MX" sz="2400" b="0" i="1" smtClean="0">
                                      <a:solidFill>
                                        <a:schemeClr val="tx1">
                                          <a:lumMod val="75000"/>
                                          <a:lumOff val="25000"/>
                                        </a:schemeClr>
                                      </a:solidFill>
                                      <a:latin typeface="Cambria Math" panose="02040503050406030204" pitchFamily="18" charset="0"/>
                                    </a:rPr>
                                  </m:ctrlPr>
                                </m:sSubPr>
                                <m:e>
                                  <m:r>
                                    <a:rPr lang="es-MX" sz="2400" b="0" i="1" smtClean="0">
                                      <a:solidFill>
                                        <a:schemeClr val="tx1">
                                          <a:lumMod val="75000"/>
                                          <a:lumOff val="25000"/>
                                        </a:schemeClr>
                                      </a:solidFill>
                                      <a:latin typeface="Cambria Math" panose="02040503050406030204" pitchFamily="18" charset="0"/>
                                    </a:rPr>
                                    <m:t>𝐸</m:t>
                                  </m:r>
                                </m:e>
                                <m:sub>
                                  <m:r>
                                    <a:rPr lang="es-MX" sz="2400" b="0" i="1" smtClean="0">
                                      <a:solidFill>
                                        <a:schemeClr val="tx1">
                                          <a:lumMod val="75000"/>
                                          <a:lumOff val="25000"/>
                                        </a:schemeClr>
                                      </a:solidFill>
                                      <a:latin typeface="Cambria Math" panose="02040503050406030204" pitchFamily="18" charset="0"/>
                                    </a:rPr>
                                    <m:t>𝑖</m:t>
                                  </m:r>
                                </m:sub>
                              </m:sSub>
                            </m:num>
                            <m:den>
                              <m:r>
                                <a:rPr lang="es-MX" sz="2400" b="0" i="1" smtClean="0">
                                  <a:solidFill>
                                    <a:schemeClr val="tx1">
                                      <a:lumMod val="75000"/>
                                      <a:lumOff val="25000"/>
                                    </a:schemeClr>
                                  </a:solidFill>
                                  <a:latin typeface="Cambria Math" panose="02040503050406030204" pitchFamily="18" charset="0"/>
                                </a:rPr>
                                <m:t>𝑇</m:t>
                              </m:r>
                            </m:den>
                          </m:f>
                        </m:sup>
                      </m:sSup>
                    </m:oMath>
                  </m:oMathPara>
                </a14:m>
                <a:endParaRPr lang="es-MX" sz="2400" dirty="0">
                  <a:solidFill>
                    <a:schemeClr val="tx1">
                      <a:lumMod val="75000"/>
                      <a:lumOff val="25000"/>
                    </a:schemeClr>
                  </a:solidFill>
                </a:endParaRPr>
              </a:p>
            </p:txBody>
          </p:sp>
        </mc:Choice>
        <mc:Fallback xmlns="">
          <p:sp>
            <p:nvSpPr>
              <p:cNvPr id="8" name="CuadroTexto 7">
                <a:extLst>
                  <a:ext uri="{FF2B5EF4-FFF2-40B4-BE49-F238E27FC236}">
                    <a16:creationId xmlns:a16="http://schemas.microsoft.com/office/drawing/2014/main" id="{DD2D5F36-42E5-4A34-AB2B-D21EE3E98CF3}"/>
                  </a:ext>
                </a:extLst>
              </p:cNvPr>
              <p:cNvSpPr txBox="1">
                <a:spLocks noRot="1" noChangeAspect="1" noMove="1" noResize="1" noEditPoints="1" noAdjustHandles="1" noChangeArrowheads="1" noChangeShapeType="1" noTextEdit="1"/>
              </p:cNvSpPr>
              <p:nvPr/>
            </p:nvSpPr>
            <p:spPr>
              <a:xfrm>
                <a:off x="1569986" y="1017725"/>
                <a:ext cx="1768369" cy="540469"/>
              </a:xfrm>
              <a:prstGeom prst="rect">
                <a:avLst/>
              </a:prstGeom>
              <a:blipFill>
                <a:blip r:embed="rId5"/>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730A6318-885A-4DD6-B33E-B2FC060FEB34}"/>
                  </a:ext>
                </a:extLst>
              </p:cNvPr>
              <p:cNvSpPr txBox="1"/>
              <p:nvPr/>
            </p:nvSpPr>
            <p:spPr>
              <a:xfrm>
                <a:off x="492328" y="3418579"/>
                <a:ext cx="3923703" cy="587533"/>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𝜃</m:t>
                          </m:r>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𝑀</m:t>
                          </m:r>
                        </m:e>
                      </m:d>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𝑥</m:t>
                          </m:r>
                        </m:e>
                        <m:e>
                          <m:r>
                            <a:rPr lang="es-MX" sz="2400" b="0" i="1" smtClean="0">
                              <a:solidFill>
                                <a:schemeClr val="tx1">
                                  <a:lumMod val="75000"/>
                                  <a:lumOff val="25000"/>
                                </a:schemeClr>
                              </a:solidFill>
                              <a:latin typeface="Cambria Math" panose="02040503050406030204" pitchFamily="18" charset="0"/>
                            </a:rPr>
                            <m:t>𝜃</m:t>
                          </m:r>
                        </m:e>
                      </m:d>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𝜃</m:t>
                          </m:r>
                        </m:e>
                      </m:d>
                      <m:r>
                        <a:rPr lang="es-MX" sz="2400" b="0" i="1" smtClean="0">
                          <a:solidFill>
                            <a:schemeClr val="tx1">
                              <a:lumMod val="75000"/>
                              <a:lumOff val="25000"/>
                            </a:schemeClr>
                          </a:solidFill>
                          <a:latin typeface="Cambria Math" panose="02040503050406030204" pitchFamily="18" charset="0"/>
                        </a:rPr>
                        <m:t>⋅</m:t>
                      </m:r>
                      <m:sSup>
                        <m:sSupPr>
                          <m:ctrlPr>
                            <a:rPr lang="es-MX" sz="2400" b="0" i="1" smtClean="0">
                              <a:solidFill>
                                <a:schemeClr val="tx1">
                                  <a:lumMod val="75000"/>
                                  <a:lumOff val="25000"/>
                                </a:schemeClr>
                              </a:solidFill>
                              <a:latin typeface="Cambria Math" panose="02040503050406030204" pitchFamily="18" charset="0"/>
                            </a:rPr>
                          </m:ctrlPr>
                        </m:sSupPr>
                        <m:e>
                          <m:r>
                            <a:rPr lang="es-MX" sz="2400" b="0" i="1" smtClean="0">
                              <a:solidFill>
                                <a:schemeClr val="tx1">
                                  <a:lumMod val="75000"/>
                                  <a:lumOff val="25000"/>
                                </a:schemeClr>
                              </a:solidFill>
                              <a:latin typeface="Cambria Math" panose="02040503050406030204" pitchFamily="18" charset="0"/>
                            </a:rPr>
                            <m:t>𝑒</m:t>
                          </m:r>
                        </m:e>
                        <m:sup>
                          <m:r>
                            <a:rPr lang="es-MX" sz="2400" b="0" i="1" smtClean="0">
                              <a:solidFill>
                                <a:schemeClr val="tx1">
                                  <a:lumMod val="75000"/>
                                  <a:lumOff val="25000"/>
                                </a:schemeClr>
                              </a:solidFill>
                              <a:latin typeface="Cambria Math" panose="02040503050406030204" pitchFamily="18" charset="0"/>
                            </a:rPr>
                            <m:t>−</m:t>
                          </m:r>
                          <m:f>
                            <m:fPr>
                              <m:ctrlPr>
                                <a:rPr lang="es-MX" sz="2400" b="0" i="1" smtClean="0">
                                  <a:solidFill>
                                    <a:schemeClr val="tx1">
                                      <a:lumMod val="75000"/>
                                      <a:lumOff val="25000"/>
                                    </a:schemeClr>
                                  </a:solidFill>
                                  <a:latin typeface="Cambria Math" panose="02040503050406030204" pitchFamily="18" charset="0"/>
                                </a:rPr>
                              </m:ctrlPr>
                            </m:fPr>
                            <m:num>
                              <m:sSup>
                                <m:sSupPr>
                                  <m:ctrlPr>
                                    <a:rPr lang="es-MX" sz="2400" b="0" i="1" smtClean="0">
                                      <a:solidFill>
                                        <a:schemeClr val="tx1">
                                          <a:lumMod val="75000"/>
                                          <a:lumOff val="25000"/>
                                        </a:schemeClr>
                                      </a:solidFill>
                                      <a:latin typeface="Cambria Math" panose="02040503050406030204" pitchFamily="18" charset="0"/>
                                    </a:rPr>
                                  </m:ctrlPr>
                                </m:sSupPr>
                                <m:e>
                                  <m:r>
                                    <a:rPr lang="es-MX" sz="2400" b="0" i="1" smtClean="0">
                                      <a:solidFill>
                                        <a:schemeClr val="tx1">
                                          <a:lumMod val="75000"/>
                                          <a:lumOff val="25000"/>
                                        </a:schemeClr>
                                      </a:solidFill>
                                      <a:latin typeface="Cambria Math" panose="02040503050406030204" pitchFamily="18" charset="0"/>
                                    </a:rPr>
                                    <m:t>𝑀</m:t>
                                  </m:r>
                                </m:e>
                                <m:sup>
                                  <m:r>
                                    <a:rPr lang="es-MX" sz="2400" b="0" i="1" smtClean="0">
                                      <a:solidFill>
                                        <a:schemeClr val="tx1">
                                          <a:lumMod val="75000"/>
                                          <a:lumOff val="25000"/>
                                        </a:schemeClr>
                                      </a:solidFill>
                                      <a:latin typeface="Cambria Math" panose="02040503050406030204" pitchFamily="18" charset="0"/>
                                    </a:rPr>
                                    <m:t>2</m:t>
                                  </m:r>
                                </m:sup>
                              </m:sSup>
                            </m:num>
                            <m:den>
                              <m:r>
                                <a:rPr lang="es-MX" sz="2400" b="0" i="1" smtClean="0">
                                  <a:solidFill>
                                    <a:schemeClr val="tx1">
                                      <a:lumMod val="75000"/>
                                      <a:lumOff val="25000"/>
                                    </a:schemeClr>
                                  </a:solidFill>
                                  <a:latin typeface="Cambria Math" panose="02040503050406030204" pitchFamily="18" charset="0"/>
                                </a:rPr>
                                <m:t>2</m:t>
                              </m:r>
                            </m:den>
                          </m:f>
                        </m:sup>
                      </m:sSup>
                    </m:oMath>
                  </m:oMathPara>
                </a14:m>
                <a:endParaRPr lang="es-MX" sz="2400" dirty="0">
                  <a:solidFill>
                    <a:schemeClr val="tx1">
                      <a:lumMod val="75000"/>
                      <a:lumOff val="25000"/>
                    </a:schemeClr>
                  </a:solidFill>
                </a:endParaRPr>
              </a:p>
            </p:txBody>
          </p:sp>
        </mc:Choice>
        <mc:Fallback xmlns="">
          <p:sp>
            <p:nvSpPr>
              <p:cNvPr id="9" name="CuadroTexto 8">
                <a:extLst>
                  <a:ext uri="{FF2B5EF4-FFF2-40B4-BE49-F238E27FC236}">
                    <a16:creationId xmlns:a16="http://schemas.microsoft.com/office/drawing/2014/main" id="{730A6318-885A-4DD6-B33E-B2FC060FEB34}"/>
                  </a:ext>
                </a:extLst>
              </p:cNvPr>
              <p:cNvSpPr txBox="1">
                <a:spLocks noRot="1" noChangeAspect="1" noMove="1" noResize="1" noEditPoints="1" noAdjustHandles="1" noChangeArrowheads="1" noChangeShapeType="1" noTextEdit="1"/>
              </p:cNvSpPr>
              <p:nvPr/>
            </p:nvSpPr>
            <p:spPr>
              <a:xfrm>
                <a:off x="492328" y="3418579"/>
                <a:ext cx="3923703" cy="587533"/>
              </a:xfrm>
              <a:prstGeom prst="rect">
                <a:avLst/>
              </a:prstGeom>
              <a:blipFill>
                <a:blip r:embed="rId6"/>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869C0DAA-A011-4030-8200-70AF4CF42DC7}"/>
                  </a:ext>
                </a:extLst>
              </p:cNvPr>
              <p:cNvSpPr txBox="1"/>
              <p:nvPr/>
            </p:nvSpPr>
            <p:spPr>
              <a:xfrm>
                <a:off x="492328" y="4336123"/>
                <a:ext cx="4226221" cy="369332"/>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𝜃</m:t>
                          </m:r>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𝑀</m:t>
                          </m:r>
                        </m:e>
                      </m:d>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𝑃</m:t>
                      </m:r>
                      <m:d>
                        <m:dPr>
                          <m:ctrlPr>
                            <a:rPr lang="es-MX" sz="2400" b="0" i="1" smtClean="0">
                              <a:solidFill>
                                <a:schemeClr val="tx1">
                                  <a:lumMod val="75000"/>
                                  <a:lumOff val="25000"/>
                                </a:schemeClr>
                              </a:solidFill>
                              <a:latin typeface="Cambria Math" panose="02040503050406030204" pitchFamily="18" charset="0"/>
                            </a:rPr>
                          </m:ctrlPr>
                        </m:dPr>
                        <m:e>
                          <m:r>
                            <a:rPr lang="es-MX" sz="2400" b="0" i="1" smtClean="0">
                              <a:solidFill>
                                <a:schemeClr val="tx1">
                                  <a:lumMod val="75000"/>
                                  <a:lumOff val="25000"/>
                                </a:schemeClr>
                              </a:solidFill>
                              <a:latin typeface="Cambria Math" panose="02040503050406030204" pitchFamily="18" charset="0"/>
                            </a:rPr>
                            <m:t>𝑥</m:t>
                          </m:r>
                        </m:e>
                        <m:e>
                          <m:r>
                            <a:rPr lang="es-MX" sz="2400" b="0" i="1" smtClean="0">
                              <a:solidFill>
                                <a:schemeClr val="tx1">
                                  <a:lumMod val="75000"/>
                                  <a:lumOff val="25000"/>
                                </a:schemeClr>
                              </a:solidFill>
                              <a:latin typeface="Cambria Math" panose="02040503050406030204" pitchFamily="18" charset="0"/>
                            </a:rPr>
                            <m:t>𝜃</m:t>
                          </m:r>
                        </m:e>
                      </m:d>
                      <m:r>
                        <a:rPr lang="es-MX" sz="2400" b="0" i="1" smtClean="0">
                          <a:solidFill>
                            <a:schemeClr val="tx1">
                              <a:lumMod val="75000"/>
                              <a:lumOff val="25000"/>
                            </a:schemeClr>
                          </a:solidFill>
                          <a:latin typeface="Cambria Math" panose="02040503050406030204" pitchFamily="18" charset="0"/>
                        </a:rPr>
                        <m:t>𝑃</m:t>
                      </m:r>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rPr>
                        <m:t>𝜃</m:t>
                      </m:r>
                      <m:r>
                        <a:rPr lang="es-MX" sz="2400" b="0" i="1" smtClean="0">
                          <a:solidFill>
                            <a:schemeClr val="tx1">
                              <a:lumMod val="75000"/>
                              <a:lumOff val="25000"/>
                            </a:schemeClr>
                          </a:solidFill>
                          <a:latin typeface="Cambria Math" panose="02040503050406030204" pitchFamily="18" charset="0"/>
                        </a:rPr>
                        <m:t>)⋅</m:t>
                      </m:r>
                      <m:r>
                        <a:rPr lang="es-MX" sz="2400" b="0" i="1" smtClean="0">
                          <a:solidFill>
                            <a:schemeClr val="tx1">
                              <a:lumMod val="75000"/>
                              <a:lumOff val="25000"/>
                            </a:schemeClr>
                          </a:solidFill>
                          <a:latin typeface="Cambria Math" panose="02040503050406030204" pitchFamily="18" charset="0"/>
                          <a:ea typeface="Cambria Math" panose="02040503050406030204" pitchFamily="18" charset="0"/>
                        </a:rPr>
                        <m:t>𝒩</m:t>
                      </m:r>
                      <m:r>
                        <a:rPr lang="es-MX" sz="2400" b="0" i="1" smtClean="0">
                          <a:solidFill>
                            <a:schemeClr val="tx1">
                              <a:lumMod val="75000"/>
                              <a:lumOff val="25000"/>
                            </a:schemeClr>
                          </a:solidFill>
                          <a:latin typeface="Cambria Math" panose="02040503050406030204" pitchFamily="18" charset="0"/>
                        </a:rPr>
                        <m:t>(0,1)</m:t>
                      </m:r>
                    </m:oMath>
                  </m:oMathPara>
                </a14:m>
                <a:endParaRPr lang="es-MX" sz="2400" dirty="0">
                  <a:solidFill>
                    <a:schemeClr val="tx1">
                      <a:lumMod val="75000"/>
                      <a:lumOff val="25000"/>
                    </a:schemeClr>
                  </a:solidFill>
                </a:endParaRPr>
              </a:p>
            </p:txBody>
          </p:sp>
        </mc:Choice>
        <mc:Fallback xmlns="">
          <p:sp>
            <p:nvSpPr>
              <p:cNvPr id="10" name="CuadroTexto 9">
                <a:extLst>
                  <a:ext uri="{FF2B5EF4-FFF2-40B4-BE49-F238E27FC236}">
                    <a16:creationId xmlns:a16="http://schemas.microsoft.com/office/drawing/2014/main" id="{869C0DAA-A011-4030-8200-70AF4CF42DC7}"/>
                  </a:ext>
                </a:extLst>
              </p:cNvPr>
              <p:cNvSpPr txBox="1">
                <a:spLocks noRot="1" noChangeAspect="1" noMove="1" noResize="1" noEditPoints="1" noAdjustHandles="1" noChangeArrowheads="1" noChangeShapeType="1" noTextEdit="1"/>
              </p:cNvSpPr>
              <p:nvPr/>
            </p:nvSpPr>
            <p:spPr>
              <a:xfrm>
                <a:off x="492328" y="4336123"/>
                <a:ext cx="4226221" cy="369332"/>
              </a:xfrm>
              <a:prstGeom prst="rect">
                <a:avLst/>
              </a:prstGeom>
              <a:blipFill>
                <a:blip r:embed="rId7"/>
                <a:stretch>
                  <a:fillRect l="-2165" r="-1010" b="-37705"/>
                </a:stretch>
              </a:blipFill>
            </p:spPr>
            <p:txBody>
              <a:bodyPr/>
              <a:lstStyle/>
              <a:p>
                <a:r>
                  <a:rPr lang="es-MX">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3220125" y="251225"/>
            <a:ext cx="59238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dirty="0" err="1">
                <a:solidFill>
                  <a:srgbClr val="FFFFFF"/>
                </a:solidFill>
              </a:rPr>
              <a:t>When</a:t>
            </a:r>
            <a:r>
              <a:rPr lang="es-419" b="1" dirty="0">
                <a:solidFill>
                  <a:srgbClr val="FFFFFF"/>
                </a:solidFill>
              </a:rPr>
              <a:t> do </a:t>
            </a:r>
            <a:r>
              <a:rPr lang="es-419" b="1" dirty="0" err="1">
                <a:solidFill>
                  <a:srgbClr val="FFFFFF"/>
                </a:solidFill>
              </a:rPr>
              <a:t>we</a:t>
            </a:r>
            <a:r>
              <a:rPr lang="es-419" b="1" dirty="0">
                <a:solidFill>
                  <a:srgbClr val="FFFFFF"/>
                </a:solidFill>
              </a:rPr>
              <a:t> </a:t>
            </a:r>
            <a:r>
              <a:rPr lang="es-419" b="1" dirty="0" err="1">
                <a:solidFill>
                  <a:srgbClr val="FFFFFF"/>
                </a:solidFill>
              </a:rPr>
              <a:t>accept</a:t>
            </a:r>
            <a:r>
              <a:rPr lang="es-419" b="1" dirty="0">
                <a:solidFill>
                  <a:srgbClr val="FFFFFF"/>
                </a:solidFill>
              </a:rPr>
              <a:t> </a:t>
            </a:r>
            <a:r>
              <a:rPr lang="es-419" b="1" dirty="0" err="1">
                <a:solidFill>
                  <a:srgbClr val="FFFFFF"/>
                </a:solidFill>
              </a:rPr>
              <a:t>proposals</a:t>
            </a:r>
            <a:r>
              <a:rPr lang="es-419" b="1" dirty="0">
                <a:solidFill>
                  <a:srgbClr val="FFFFFF"/>
                </a:solidFill>
              </a:rPr>
              <a:t>?</a:t>
            </a:r>
            <a:endParaRPr b="1" dirty="0">
              <a:solidFill>
                <a:srgbClr val="FFFFFF"/>
              </a:solidFill>
            </a:endParaRPr>
          </a:p>
        </p:txBody>
      </p:sp>
      <p:sp>
        <p:nvSpPr>
          <p:cNvPr id="31" name="Rombo 30">
            <a:extLst>
              <a:ext uri="{FF2B5EF4-FFF2-40B4-BE49-F238E27FC236}">
                <a16:creationId xmlns:a16="http://schemas.microsoft.com/office/drawing/2014/main" id="{2DF3B6C6-BDE0-4265-9D75-5BF2282B6B42}"/>
              </a:ext>
            </a:extLst>
          </p:cNvPr>
          <p:cNvSpPr/>
          <p:nvPr/>
        </p:nvSpPr>
        <p:spPr>
          <a:xfrm>
            <a:off x="2413020" y="2681996"/>
            <a:ext cx="2137548" cy="1086532"/>
          </a:xfrm>
          <a:prstGeom prst="diamond">
            <a:avLst/>
          </a:prstGeom>
          <a:ln w="12700">
            <a:solidFill>
              <a:srgbClr val="094CA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dirty="0"/>
          </a:p>
        </p:txBody>
      </p:sp>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CF915C77-6842-4954-A057-D28B77A793A6}"/>
                  </a:ext>
                </a:extLst>
              </p:cNvPr>
              <p:cNvSpPr txBox="1"/>
              <p:nvPr/>
            </p:nvSpPr>
            <p:spPr>
              <a:xfrm>
                <a:off x="2623439" y="3053150"/>
                <a:ext cx="1794401" cy="553998"/>
              </a:xfrm>
              <a:prstGeom prst="rect">
                <a:avLst/>
              </a:prstGeom>
              <a:noFill/>
              <a:ln w="12700">
                <a:noFill/>
              </a:ln>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b="0" i="1" smtClean="0">
                          <a:solidFill>
                            <a:schemeClr val="tx1">
                              <a:lumMod val="75000"/>
                              <a:lumOff val="25000"/>
                            </a:schemeClr>
                          </a:solidFill>
                          <a:latin typeface="Cambria Math" panose="02040503050406030204" pitchFamily="18" charset="0"/>
                        </a:rPr>
                        <m:t>𝑟</m:t>
                      </m:r>
                      <m:r>
                        <a:rPr lang="es-MX" b="0" i="1" smtClean="0">
                          <a:solidFill>
                            <a:schemeClr val="tx1">
                              <a:lumMod val="75000"/>
                              <a:lumOff val="25000"/>
                            </a:schemeClr>
                          </a:solidFill>
                          <a:latin typeface="Cambria Math" panose="02040503050406030204" pitchFamily="18" charset="0"/>
                        </a:rPr>
                        <m:t>&gt;</m:t>
                      </m:r>
                      <m:r>
                        <a:rPr lang="es-MX" b="0" i="1" smtClean="0">
                          <a:solidFill>
                            <a:schemeClr val="tx1">
                              <a:lumMod val="75000"/>
                              <a:lumOff val="25000"/>
                            </a:schemeClr>
                          </a:solidFill>
                          <a:latin typeface="Cambria Math" panose="02040503050406030204" pitchFamily="18" charset="0"/>
                        </a:rPr>
                        <m:t>𝑢</m:t>
                      </m:r>
                      <m:r>
                        <a:rPr lang="es-MX" b="0" i="1" smtClean="0">
                          <a:solidFill>
                            <a:schemeClr val="tx1">
                              <a:lumMod val="75000"/>
                              <a:lumOff val="25000"/>
                            </a:schemeClr>
                          </a:solidFill>
                          <a:latin typeface="Cambria Math" panose="02040503050406030204" pitchFamily="18" charset="0"/>
                        </a:rPr>
                        <m:t> ~ </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𝒰</m:t>
                      </m:r>
                      <m:d>
                        <m:dPr>
                          <m:ctrlPr>
                            <a:rPr lang="es-MX" b="0" i="1" smtClean="0">
                              <a:solidFill>
                                <a:schemeClr val="tx1">
                                  <a:lumMod val="75000"/>
                                  <a:lumOff val="25000"/>
                                </a:schemeClr>
                              </a:solidFill>
                              <a:latin typeface="Cambria Math" panose="02040503050406030204" pitchFamily="18" charset="0"/>
                              <a:ea typeface="Cambria Math" panose="02040503050406030204" pitchFamily="18" charset="0"/>
                            </a:rPr>
                          </m:ctrlPr>
                        </m:dPr>
                        <m:e>
                          <m:r>
                            <a:rPr lang="es-MX" b="0" i="1" smtClean="0">
                              <a:solidFill>
                                <a:schemeClr val="tx1">
                                  <a:lumMod val="75000"/>
                                  <a:lumOff val="25000"/>
                                </a:schemeClr>
                              </a:solidFill>
                              <a:latin typeface="Cambria Math" panose="02040503050406030204" pitchFamily="18" charset="0"/>
                            </a:rPr>
                            <m:t>0,1</m:t>
                          </m:r>
                        </m:e>
                      </m:d>
                      <m:r>
                        <a:rPr lang="es-MX" b="0" i="1" smtClean="0">
                          <a:solidFill>
                            <a:schemeClr val="tx1">
                              <a:lumMod val="75000"/>
                              <a:lumOff val="25000"/>
                            </a:schemeClr>
                          </a:solidFill>
                          <a:latin typeface="Cambria Math" panose="02040503050406030204" pitchFamily="18" charset="0"/>
                        </a:rPr>
                        <m:t> ?</m:t>
                      </m:r>
                      <m:r>
                        <m:rPr>
                          <m:nor/>
                        </m:rPr>
                        <a:rPr lang="es-MX" dirty="0">
                          <a:solidFill>
                            <a:schemeClr val="tx1">
                              <a:lumMod val="75000"/>
                              <a:lumOff val="25000"/>
                            </a:schemeClr>
                          </a:solidFill>
                        </a:rPr>
                        <m:t> </m:t>
                      </m:r>
                    </m:oMath>
                  </m:oMathPara>
                </a14:m>
                <a:endParaRPr lang="es-MX" dirty="0">
                  <a:solidFill>
                    <a:schemeClr val="tx1">
                      <a:lumMod val="75000"/>
                      <a:lumOff val="25000"/>
                    </a:schemeClr>
                  </a:solidFill>
                </a:endParaRPr>
              </a:p>
              <a:p>
                <a:pPr algn="ctr"/>
                <a:endParaRPr lang="es-MX" dirty="0">
                  <a:solidFill>
                    <a:schemeClr val="tx1">
                      <a:lumMod val="75000"/>
                      <a:lumOff val="25000"/>
                    </a:schemeClr>
                  </a:solidFill>
                </a:endParaRPr>
              </a:p>
            </p:txBody>
          </p:sp>
        </mc:Choice>
        <mc:Fallback xmlns="">
          <p:sp>
            <p:nvSpPr>
              <p:cNvPr id="32" name="CuadroTexto 31">
                <a:extLst>
                  <a:ext uri="{FF2B5EF4-FFF2-40B4-BE49-F238E27FC236}">
                    <a16:creationId xmlns:a16="http://schemas.microsoft.com/office/drawing/2014/main" id="{CF915C77-6842-4954-A057-D28B77A793A6}"/>
                  </a:ext>
                </a:extLst>
              </p:cNvPr>
              <p:cNvSpPr txBox="1">
                <a:spLocks noRot="1" noChangeAspect="1" noMove="1" noResize="1" noEditPoints="1" noAdjustHandles="1" noChangeArrowheads="1" noChangeShapeType="1" noTextEdit="1"/>
              </p:cNvSpPr>
              <p:nvPr/>
            </p:nvSpPr>
            <p:spPr>
              <a:xfrm>
                <a:off x="2623439" y="3053150"/>
                <a:ext cx="1794401" cy="553998"/>
              </a:xfrm>
              <a:prstGeom prst="rect">
                <a:avLst/>
              </a:prstGeom>
              <a:blipFill>
                <a:blip r:embed="rId3"/>
                <a:stretch>
                  <a:fillRect/>
                </a:stretch>
              </a:blipFill>
              <a:ln w="12700">
                <a:noFill/>
              </a:ln>
            </p:spPr>
            <p:txBody>
              <a:bodyPr/>
              <a:lstStyle/>
              <a:p>
                <a:r>
                  <a:rPr lang="es-MX">
                    <a:noFill/>
                  </a:rPr>
                  <a:t> </a:t>
                </a:r>
              </a:p>
            </p:txBody>
          </p:sp>
        </mc:Fallback>
      </mc:AlternateContent>
      <p:sp>
        <p:nvSpPr>
          <p:cNvPr id="33" name="Rectángulo 32">
            <a:extLst>
              <a:ext uri="{FF2B5EF4-FFF2-40B4-BE49-F238E27FC236}">
                <a16:creationId xmlns:a16="http://schemas.microsoft.com/office/drawing/2014/main" id="{87A50832-DE7A-4973-99E4-BDF098B98F42}"/>
              </a:ext>
            </a:extLst>
          </p:cNvPr>
          <p:cNvSpPr/>
          <p:nvPr/>
        </p:nvSpPr>
        <p:spPr>
          <a:xfrm>
            <a:off x="2494974" y="4243443"/>
            <a:ext cx="1973640" cy="491320"/>
          </a:xfrm>
          <a:prstGeom prst="rect">
            <a:avLst/>
          </a:prstGeom>
          <a:ln w="12700">
            <a:solidFill>
              <a:srgbClr val="094CA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dk1"/>
              </a:solidFill>
            </a:endParaRPr>
          </a:p>
        </p:txBody>
      </p:sp>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69FE1FF5-6E19-4D7E-82B8-D3B3973C8008}"/>
                  </a:ext>
                </a:extLst>
              </p:cNvPr>
              <p:cNvSpPr txBox="1"/>
              <p:nvPr/>
            </p:nvSpPr>
            <p:spPr>
              <a:xfrm>
                <a:off x="2561275" y="4369981"/>
                <a:ext cx="1918730" cy="27699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d>
                        <m:dPr>
                          <m:ctrlPr>
                            <a:rPr lang="es-MX" b="0" i="1" smtClean="0">
                              <a:solidFill>
                                <a:schemeClr val="tx1">
                                  <a:lumMod val="75000"/>
                                  <a:lumOff val="25000"/>
                                </a:schemeClr>
                              </a:solidFill>
                              <a:latin typeface="Cambria Math" panose="02040503050406030204" pitchFamily="18" charset="0"/>
                            </a:rPr>
                          </m:ctrlPr>
                        </m:dPr>
                        <m:e>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𝜃</m:t>
                              </m:r>
                            </m:e>
                            <m:sub>
                              <m:r>
                                <a:rPr lang="es-MX" b="0" i="1" smtClean="0">
                                  <a:solidFill>
                                    <a:schemeClr val="tx1">
                                      <a:lumMod val="75000"/>
                                      <a:lumOff val="25000"/>
                                    </a:schemeClr>
                                  </a:solidFill>
                                  <a:latin typeface="Cambria Math" panose="02040503050406030204" pitchFamily="18" charset="0"/>
                                </a:rPr>
                                <m:t>𝑡</m:t>
                              </m:r>
                            </m:sub>
                          </m:sSub>
                          <m:r>
                            <a:rPr lang="es-MX" b="0" i="1" smtClean="0">
                              <a:solidFill>
                                <a:schemeClr val="tx1">
                                  <a:lumMod val="75000"/>
                                  <a:lumOff val="25000"/>
                                </a:schemeClr>
                              </a:solidFill>
                              <a:latin typeface="Cambria Math" panose="02040503050406030204" pitchFamily="18" charset="0"/>
                            </a:rPr>
                            <m:t>,</m:t>
                          </m:r>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𝑀</m:t>
                              </m:r>
                            </m:e>
                            <m:sub>
                              <m:r>
                                <a:rPr lang="es-MX" b="0" i="1" smtClean="0">
                                  <a:solidFill>
                                    <a:schemeClr val="tx1">
                                      <a:lumMod val="75000"/>
                                      <a:lumOff val="25000"/>
                                    </a:schemeClr>
                                  </a:solidFill>
                                  <a:latin typeface="Cambria Math" panose="02040503050406030204" pitchFamily="18" charset="0"/>
                                </a:rPr>
                                <m:t>𝑡</m:t>
                              </m:r>
                            </m:sub>
                          </m:sSub>
                        </m:e>
                      </m:d>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𝑀</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oMath>
                  </m:oMathPara>
                </a14:m>
                <a:endParaRPr lang="es-MX" dirty="0">
                  <a:solidFill>
                    <a:schemeClr val="tx1">
                      <a:lumMod val="75000"/>
                      <a:lumOff val="25000"/>
                    </a:schemeClr>
                  </a:solidFill>
                </a:endParaRPr>
              </a:p>
            </p:txBody>
          </p:sp>
        </mc:Choice>
        <mc:Fallback xmlns="">
          <p:sp>
            <p:nvSpPr>
              <p:cNvPr id="34" name="CuadroTexto 33">
                <a:extLst>
                  <a:ext uri="{FF2B5EF4-FFF2-40B4-BE49-F238E27FC236}">
                    <a16:creationId xmlns:a16="http://schemas.microsoft.com/office/drawing/2014/main" id="{69FE1FF5-6E19-4D7E-82B8-D3B3973C8008}"/>
                  </a:ext>
                </a:extLst>
              </p:cNvPr>
              <p:cNvSpPr txBox="1">
                <a:spLocks noRot="1" noChangeAspect="1" noMove="1" noResize="1" noEditPoints="1" noAdjustHandles="1" noChangeArrowheads="1" noChangeShapeType="1" noTextEdit="1"/>
              </p:cNvSpPr>
              <p:nvPr/>
            </p:nvSpPr>
            <p:spPr>
              <a:xfrm>
                <a:off x="2561275" y="4369981"/>
                <a:ext cx="1918730" cy="276999"/>
              </a:xfrm>
              <a:prstGeom prst="rect">
                <a:avLst/>
              </a:prstGeom>
              <a:blipFill>
                <a:blip r:embed="rId4"/>
                <a:stretch>
                  <a:fillRect b="-17778"/>
                </a:stretch>
              </a:blipFill>
            </p:spPr>
            <p:txBody>
              <a:bodyPr/>
              <a:lstStyle/>
              <a:p>
                <a:r>
                  <a:rPr lang="es-MX">
                    <a:noFill/>
                  </a:rPr>
                  <a:t> </a:t>
                </a:r>
              </a:p>
            </p:txBody>
          </p:sp>
        </mc:Fallback>
      </mc:AlternateContent>
      <p:sp>
        <p:nvSpPr>
          <p:cNvPr id="35" name="Rectángulo 34">
            <a:extLst>
              <a:ext uri="{FF2B5EF4-FFF2-40B4-BE49-F238E27FC236}">
                <a16:creationId xmlns:a16="http://schemas.microsoft.com/office/drawing/2014/main" id="{FBBD26CF-608C-466E-BBC2-F0B3235A073B}"/>
              </a:ext>
            </a:extLst>
          </p:cNvPr>
          <p:cNvSpPr/>
          <p:nvPr/>
        </p:nvSpPr>
        <p:spPr>
          <a:xfrm>
            <a:off x="5410623" y="2935268"/>
            <a:ext cx="2223270" cy="562964"/>
          </a:xfrm>
          <a:prstGeom prst="rect">
            <a:avLst/>
          </a:prstGeom>
          <a:ln w="12700">
            <a:solidFill>
              <a:srgbClr val="094CA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dk1"/>
              </a:solidFill>
            </a:endParaRPr>
          </a:p>
        </p:txBody>
      </p:sp>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611E022A-72B2-4DBB-A8F9-37B04B0857DA}"/>
                  </a:ext>
                </a:extLst>
              </p:cNvPr>
              <p:cNvSpPr txBox="1"/>
              <p:nvPr/>
            </p:nvSpPr>
            <p:spPr>
              <a:xfrm>
                <a:off x="5393447" y="3095185"/>
                <a:ext cx="2363660" cy="27699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d>
                        <m:dPr>
                          <m:ctrlPr>
                            <a:rPr lang="es-MX" b="0" i="1" smtClean="0">
                              <a:solidFill>
                                <a:schemeClr val="tx1">
                                  <a:lumMod val="75000"/>
                                  <a:lumOff val="25000"/>
                                </a:schemeClr>
                              </a:solidFill>
                              <a:latin typeface="Cambria Math" panose="02040503050406030204" pitchFamily="18" charset="0"/>
                            </a:rPr>
                          </m:ctrlPr>
                        </m:dPr>
                        <m:e>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𝜃</m:t>
                              </m:r>
                            </m:e>
                            <m:sub>
                              <m:r>
                                <a:rPr lang="es-MX" b="0" i="1" smtClean="0">
                                  <a:solidFill>
                                    <a:schemeClr val="tx1">
                                      <a:lumMod val="75000"/>
                                      <a:lumOff val="25000"/>
                                    </a:schemeClr>
                                  </a:solidFill>
                                  <a:latin typeface="Cambria Math" panose="02040503050406030204" pitchFamily="18" charset="0"/>
                                </a:rPr>
                                <m:t>𝑡</m:t>
                              </m:r>
                            </m:sub>
                          </m:sSub>
                          <m:r>
                            <a:rPr lang="es-MX" b="0" i="1" smtClean="0">
                              <a:solidFill>
                                <a:schemeClr val="tx1">
                                  <a:lumMod val="75000"/>
                                  <a:lumOff val="25000"/>
                                </a:schemeClr>
                              </a:solidFill>
                              <a:latin typeface="Cambria Math" panose="02040503050406030204" pitchFamily="18" charset="0"/>
                            </a:rPr>
                            <m:t>,</m:t>
                          </m:r>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𝑀</m:t>
                              </m:r>
                            </m:e>
                            <m:sub>
                              <m:r>
                                <a:rPr lang="es-MX" b="0" i="1" smtClean="0">
                                  <a:solidFill>
                                    <a:schemeClr val="tx1">
                                      <a:lumMod val="75000"/>
                                      <a:lumOff val="25000"/>
                                    </a:schemeClr>
                                  </a:solidFill>
                                  <a:latin typeface="Cambria Math" panose="02040503050406030204" pitchFamily="18" charset="0"/>
                                </a:rPr>
                                <m:t>𝑡</m:t>
                              </m:r>
                            </m:sub>
                          </m:sSub>
                        </m:e>
                      </m:d>
                      <m:r>
                        <a:rPr lang="es-MX" b="0" i="1" smtClean="0">
                          <a:solidFill>
                            <a:schemeClr val="tx1">
                              <a:lumMod val="75000"/>
                              <a:lumOff val="25000"/>
                            </a:schemeClr>
                          </a:solidFill>
                          <a:latin typeface="Cambria Math" panose="02040503050406030204" pitchFamily="18" charset="0"/>
                        </a:rPr>
                        <m:t>=( </m:t>
                      </m:r>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𝜃</m:t>
                          </m:r>
                        </m:e>
                        <m:sub>
                          <m:r>
                            <a:rPr lang="es-MX" b="0" i="1" smtClean="0">
                              <a:solidFill>
                                <a:schemeClr val="tx1">
                                  <a:lumMod val="75000"/>
                                  <a:lumOff val="25000"/>
                                </a:schemeClr>
                              </a:solidFill>
                              <a:latin typeface="Cambria Math" panose="02040503050406030204" pitchFamily="18" charset="0"/>
                            </a:rPr>
                            <m:t>𝑡</m:t>
                          </m:r>
                          <m:r>
                            <a:rPr lang="es-MX" b="0" i="1" smtClean="0">
                              <a:solidFill>
                                <a:schemeClr val="tx1">
                                  <a:lumMod val="75000"/>
                                  <a:lumOff val="25000"/>
                                </a:schemeClr>
                              </a:solidFill>
                              <a:latin typeface="Cambria Math" panose="02040503050406030204" pitchFamily="18" charset="0"/>
                            </a:rPr>
                            <m:t>−1</m:t>
                          </m:r>
                        </m:sub>
                      </m:sSub>
                      <m:r>
                        <a:rPr lang="es-MX" b="0" i="1" smtClean="0">
                          <a:solidFill>
                            <a:schemeClr val="tx1">
                              <a:lumMod val="75000"/>
                              <a:lumOff val="25000"/>
                            </a:schemeClr>
                          </a:solidFill>
                          <a:latin typeface="Cambria Math" panose="02040503050406030204" pitchFamily="18" charset="0"/>
                        </a:rPr>
                        <m:t>,</m:t>
                      </m:r>
                      <m:sSub>
                        <m:sSubPr>
                          <m:ctrlPr>
                            <a:rPr lang="es-MX" b="0" i="1" smtClean="0">
                              <a:solidFill>
                                <a:schemeClr val="tx1">
                                  <a:lumMod val="75000"/>
                                  <a:lumOff val="25000"/>
                                </a:schemeClr>
                              </a:solidFill>
                              <a:latin typeface="Cambria Math" panose="02040503050406030204" pitchFamily="18" charset="0"/>
                            </a:rPr>
                          </m:ctrlPr>
                        </m:sSubPr>
                        <m:e>
                          <m:r>
                            <a:rPr lang="es-MX" b="0" i="1" smtClean="0">
                              <a:solidFill>
                                <a:schemeClr val="tx1">
                                  <a:lumMod val="75000"/>
                                  <a:lumOff val="25000"/>
                                </a:schemeClr>
                              </a:solidFill>
                              <a:latin typeface="Cambria Math" panose="02040503050406030204" pitchFamily="18" charset="0"/>
                            </a:rPr>
                            <m:t>𝑀</m:t>
                          </m:r>
                        </m:e>
                        <m:sub>
                          <m:r>
                            <a:rPr lang="es-MX" b="0" i="1" smtClean="0">
                              <a:solidFill>
                                <a:schemeClr val="tx1">
                                  <a:lumMod val="75000"/>
                                  <a:lumOff val="25000"/>
                                </a:schemeClr>
                              </a:solidFill>
                              <a:latin typeface="Cambria Math" panose="02040503050406030204" pitchFamily="18" charset="0"/>
                            </a:rPr>
                            <m:t>𝑡</m:t>
                          </m:r>
                          <m:r>
                            <a:rPr lang="es-MX" b="0" i="1" smtClean="0">
                              <a:solidFill>
                                <a:schemeClr val="tx1">
                                  <a:lumMod val="75000"/>
                                  <a:lumOff val="25000"/>
                                </a:schemeClr>
                              </a:solidFill>
                              <a:latin typeface="Cambria Math" panose="02040503050406030204" pitchFamily="18" charset="0"/>
                            </a:rPr>
                            <m:t>−1</m:t>
                          </m:r>
                        </m:sub>
                      </m:sSub>
                      <m:r>
                        <a:rPr lang="es-MX" b="0" i="1" smtClean="0">
                          <a:solidFill>
                            <a:schemeClr val="tx1">
                              <a:lumMod val="75000"/>
                              <a:lumOff val="25000"/>
                            </a:schemeClr>
                          </a:solidFill>
                          <a:latin typeface="Cambria Math" panose="02040503050406030204" pitchFamily="18" charset="0"/>
                        </a:rPr>
                        <m:t>)</m:t>
                      </m:r>
                    </m:oMath>
                  </m:oMathPara>
                </a14:m>
                <a:endParaRPr lang="es-MX" dirty="0">
                  <a:solidFill>
                    <a:schemeClr val="tx1">
                      <a:lumMod val="75000"/>
                      <a:lumOff val="25000"/>
                    </a:schemeClr>
                  </a:solidFill>
                </a:endParaRPr>
              </a:p>
            </p:txBody>
          </p:sp>
        </mc:Choice>
        <mc:Fallback xmlns="">
          <p:sp>
            <p:nvSpPr>
              <p:cNvPr id="36" name="CuadroTexto 35">
                <a:extLst>
                  <a:ext uri="{FF2B5EF4-FFF2-40B4-BE49-F238E27FC236}">
                    <a16:creationId xmlns:a16="http://schemas.microsoft.com/office/drawing/2014/main" id="{611E022A-72B2-4DBB-A8F9-37B04B0857DA}"/>
                  </a:ext>
                </a:extLst>
              </p:cNvPr>
              <p:cNvSpPr txBox="1">
                <a:spLocks noRot="1" noChangeAspect="1" noMove="1" noResize="1" noEditPoints="1" noAdjustHandles="1" noChangeArrowheads="1" noChangeShapeType="1" noTextEdit="1"/>
              </p:cNvSpPr>
              <p:nvPr/>
            </p:nvSpPr>
            <p:spPr>
              <a:xfrm>
                <a:off x="5393447" y="3095185"/>
                <a:ext cx="2363660" cy="276999"/>
              </a:xfrm>
              <a:prstGeom prst="rect">
                <a:avLst/>
              </a:prstGeom>
              <a:blipFill>
                <a:blip r:embed="rId5"/>
                <a:stretch>
                  <a:fillRect b="-15556"/>
                </a:stretch>
              </a:blipFill>
            </p:spPr>
            <p:txBody>
              <a:bodyPr/>
              <a:lstStyle/>
              <a:p>
                <a:r>
                  <a:rPr lang="es-MX">
                    <a:noFill/>
                  </a:rPr>
                  <a:t> </a:t>
                </a:r>
              </a:p>
            </p:txBody>
          </p:sp>
        </mc:Fallback>
      </mc:AlternateContent>
      <p:cxnSp>
        <p:nvCxnSpPr>
          <p:cNvPr id="37" name="Conector recto de flecha 36">
            <a:extLst>
              <a:ext uri="{FF2B5EF4-FFF2-40B4-BE49-F238E27FC236}">
                <a16:creationId xmlns:a16="http://schemas.microsoft.com/office/drawing/2014/main" id="{37294006-06F1-4D0F-8867-DEBDF8C99A35}"/>
              </a:ext>
            </a:extLst>
          </p:cNvPr>
          <p:cNvCxnSpPr>
            <a:cxnSpLocks/>
            <a:stCxn id="31" idx="2"/>
            <a:endCxn id="33" idx="0"/>
          </p:cNvCxnSpPr>
          <p:nvPr/>
        </p:nvCxnSpPr>
        <p:spPr>
          <a:xfrm>
            <a:off x="3481794" y="3768528"/>
            <a:ext cx="0" cy="474915"/>
          </a:xfrm>
          <a:prstGeom prst="straightConnector1">
            <a:avLst/>
          </a:prstGeom>
          <a:ln w="12700">
            <a:solidFill>
              <a:srgbClr val="094CA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3C69C928-22B8-4598-A497-B5C255D48B33}"/>
              </a:ext>
            </a:extLst>
          </p:cNvPr>
          <p:cNvCxnSpPr>
            <a:cxnSpLocks/>
            <a:stCxn id="31" idx="3"/>
            <a:endCxn id="35" idx="1"/>
          </p:cNvCxnSpPr>
          <p:nvPr/>
        </p:nvCxnSpPr>
        <p:spPr>
          <a:xfrm flipV="1">
            <a:off x="4550568" y="3216750"/>
            <a:ext cx="860055" cy="8512"/>
          </a:xfrm>
          <a:prstGeom prst="straightConnector1">
            <a:avLst/>
          </a:prstGeom>
          <a:ln w="12700">
            <a:solidFill>
              <a:srgbClr val="094CA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DF104897-8E73-4AAD-ACBD-6D723593331E}"/>
                  </a:ext>
                </a:extLst>
              </p:cNvPr>
              <p:cNvSpPr txBox="1"/>
              <p:nvPr/>
            </p:nvSpPr>
            <p:spPr>
              <a:xfrm>
                <a:off x="3571440" y="3844605"/>
                <a:ext cx="418320" cy="27699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b="0" i="1" smtClean="0">
                          <a:solidFill>
                            <a:schemeClr val="tx1">
                              <a:lumMod val="75000"/>
                              <a:lumOff val="25000"/>
                            </a:schemeClr>
                          </a:solidFill>
                          <a:latin typeface="Cambria Math" panose="02040503050406030204" pitchFamily="18" charset="0"/>
                        </a:rPr>
                        <m:t>𝑌𝑒𝑠</m:t>
                      </m:r>
                    </m:oMath>
                  </m:oMathPara>
                </a14:m>
                <a:endParaRPr lang="es-MX" dirty="0">
                  <a:solidFill>
                    <a:schemeClr val="tx1">
                      <a:lumMod val="75000"/>
                      <a:lumOff val="25000"/>
                    </a:schemeClr>
                  </a:solidFill>
                </a:endParaRPr>
              </a:p>
            </p:txBody>
          </p:sp>
        </mc:Choice>
        <mc:Fallback xmlns="">
          <p:sp>
            <p:nvSpPr>
              <p:cNvPr id="39" name="CuadroTexto 38">
                <a:extLst>
                  <a:ext uri="{FF2B5EF4-FFF2-40B4-BE49-F238E27FC236}">
                    <a16:creationId xmlns:a16="http://schemas.microsoft.com/office/drawing/2014/main" id="{DF104897-8E73-4AAD-ACBD-6D723593331E}"/>
                  </a:ext>
                </a:extLst>
              </p:cNvPr>
              <p:cNvSpPr txBox="1">
                <a:spLocks noRot="1" noChangeAspect="1" noMove="1" noResize="1" noEditPoints="1" noAdjustHandles="1" noChangeArrowheads="1" noChangeShapeType="1" noTextEdit="1"/>
              </p:cNvSpPr>
              <p:nvPr/>
            </p:nvSpPr>
            <p:spPr>
              <a:xfrm>
                <a:off x="3571440" y="3844605"/>
                <a:ext cx="418320" cy="276999"/>
              </a:xfrm>
              <a:prstGeom prst="rect">
                <a:avLst/>
              </a:prstGeom>
              <a:blipFill>
                <a:blip r:embed="rId6"/>
                <a:stretch>
                  <a:fillRect l="-4412"/>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28F899E6-214D-4C6F-B184-F6259950624A}"/>
                  </a:ext>
                </a:extLst>
              </p:cNvPr>
              <p:cNvSpPr txBox="1"/>
              <p:nvPr/>
            </p:nvSpPr>
            <p:spPr>
              <a:xfrm>
                <a:off x="4797152" y="2856583"/>
                <a:ext cx="349711" cy="276999"/>
              </a:xfrm>
              <a:prstGeom prst="rect">
                <a:avLst/>
              </a:prstGeom>
              <a:noFill/>
              <a:ln w="12700">
                <a:noFill/>
              </a:ln>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b="0" i="1" smtClean="0">
                          <a:solidFill>
                            <a:schemeClr val="tx1">
                              <a:lumMod val="75000"/>
                              <a:lumOff val="25000"/>
                            </a:schemeClr>
                          </a:solidFill>
                          <a:latin typeface="Cambria Math" panose="02040503050406030204" pitchFamily="18" charset="0"/>
                        </a:rPr>
                        <m:t>𝑁𝑜</m:t>
                      </m:r>
                    </m:oMath>
                  </m:oMathPara>
                </a14:m>
                <a:endParaRPr lang="es-MX" dirty="0">
                  <a:solidFill>
                    <a:schemeClr val="tx1">
                      <a:lumMod val="75000"/>
                      <a:lumOff val="25000"/>
                    </a:schemeClr>
                  </a:solidFill>
                </a:endParaRPr>
              </a:p>
            </p:txBody>
          </p:sp>
        </mc:Choice>
        <mc:Fallback xmlns="">
          <p:sp>
            <p:nvSpPr>
              <p:cNvPr id="40" name="CuadroTexto 39">
                <a:extLst>
                  <a:ext uri="{FF2B5EF4-FFF2-40B4-BE49-F238E27FC236}">
                    <a16:creationId xmlns:a16="http://schemas.microsoft.com/office/drawing/2014/main" id="{28F899E6-214D-4C6F-B184-F6259950624A}"/>
                  </a:ext>
                </a:extLst>
              </p:cNvPr>
              <p:cNvSpPr txBox="1">
                <a:spLocks noRot="1" noChangeAspect="1" noMove="1" noResize="1" noEditPoints="1" noAdjustHandles="1" noChangeArrowheads="1" noChangeShapeType="1" noTextEdit="1"/>
              </p:cNvSpPr>
              <p:nvPr/>
            </p:nvSpPr>
            <p:spPr>
              <a:xfrm>
                <a:off x="4797152" y="2856583"/>
                <a:ext cx="349711" cy="276999"/>
              </a:xfrm>
              <a:prstGeom prst="rect">
                <a:avLst/>
              </a:prstGeom>
              <a:blipFill>
                <a:blip r:embed="rId7"/>
                <a:stretch>
                  <a:fillRect l="-7018"/>
                </a:stretch>
              </a:blipFill>
              <a:ln w="12700">
                <a:noFill/>
              </a:ln>
            </p:spPr>
            <p:txBody>
              <a:bodyPr/>
              <a:lstStyle/>
              <a:p>
                <a:r>
                  <a:rPr lang="es-MX">
                    <a:noFill/>
                  </a:rPr>
                  <a:t> </a:t>
                </a:r>
              </a:p>
            </p:txBody>
          </p:sp>
        </mc:Fallback>
      </mc:AlternateContent>
      <p:sp>
        <p:nvSpPr>
          <p:cNvPr id="41" name="Rectángulo 40">
            <a:extLst>
              <a:ext uri="{FF2B5EF4-FFF2-40B4-BE49-F238E27FC236}">
                <a16:creationId xmlns:a16="http://schemas.microsoft.com/office/drawing/2014/main" id="{BFB7F674-41A1-4800-B7EE-780FE7DA67B6}"/>
              </a:ext>
            </a:extLst>
          </p:cNvPr>
          <p:cNvSpPr/>
          <p:nvPr/>
        </p:nvSpPr>
        <p:spPr>
          <a:xfrm>
            <a:off x="1552964" y="1472918"/>
            <a:ext cx="3857660" cy="738200"/>
          </a:xfrm>
          <a:prstGeom prst="rect">
            <a:avLst/>
          </a:prstGeom>
          <a:ln w="12700">
            <a:solidFill>
              <a:srgbClr val="094CA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MX">
              <a:solidFill>
                <a:schemeClr val="dk1"/>
              </a:solidFill>
            </a:endParaRPr>
          </a:p>
        </p:txBody>
      </p:sp>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96A82597-9E77-4DCC-84DC-4A728952BC93}"/>
                  </a:ext>
                </a:extLst>
              </p:cNvPr>
              <p:cNvSpPr txBox="1"/>
              <p:nvPr/>
            </p:nvSpPr>
            <p:spPr>
              <a:xfrm>
                <a:off x="1159947" y="1584981"/>
                <a:ext cx="4601451" cy="586699"/>
              </a:xfrm>
              <a:prstGeom prst="rect">
                <a:avLst/>
              </a:prstGeom>
              <a:noFill/>
            </p:spPr>
            <p:txBody>
              <a:bodyPr wrap="non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s-MX" b="0" i="1" smtClean="0">
                          <a:solidFill>
                            <a:schemeClr val="tx1">
                              <a:lumMod val="75000"/>
                              <a:lumOff val="25000"/>
                            </a:schemeClr>
                          </a:solidFill>
                          <a:latin typeface="Cambria Math" panose="02040503050406030204" pitchFamily="18" charset="0"/>
                        </a:rPr>
                        <m:t>𝑟</m:t>
                      </m:r>
                      <m:r>
                        <a:rPr lang="es-MX" b="0" i="0" smtClean="0">
                          <a:solidFill>
                            <a:schemeClr val="tx1">
                              <a:lumMod val="75000"/>
                              <a:lumOff val="25000"/>
                            </a:schemeClr>
                          </a:solidFill>
                          <a:latin typeface="Cambria Math" panose="02040503050406030204" pitchFamily="18" charset="0"/>
                        </a:rPr>
                        <m:t>=</m:t>
                      </m:r>
                      <m:f>
                        <m:fPr>
                          <m:ctrlPr>
                            <a:rPr lang="es-MX" b="0" i="1" smtClean="0">
                              <a:solidFill>
                                <a:schemeClr val="tx1">
                                  <a:lumMod val="75000"/>
                                  <a:lumOff val="25000"/>
                                </a:schemeClr>
                              </a:solidFill>
                              <a:latin typeface="Cambria Math" panose="02040503050406030204" pitchFamily="18" charset="0"/>
                            </a:rPr>
                          </m:ctrlPr>
                        </m:fPr>
                        <m:num>
                          <m:r>
                            <m:rPr>
                              <m:sty m:val="p"/>
                            </m:rPr>
                            <a:rPr lang="es-MX" b="0" i="0" smtClean="0">
                              <a:solidFill>
                                <a:schemeClr val="tx1">
                                  <a:lumMod val="75000"/>
                                  <a:lumOff val="25000"/>
                                </a:schemeClr>
                              </a:solidFill>
                              <a:latin typeface="Cambria Math" panose="02040503050406030204" pitchFamily="18" charset="0"/>
                            </a:rPr>
                            <m:t>P</m:t>
                          </m:r>
                          <m:d>
                            <m:dPr>
                              <m:ctrlPr>
                                <a:rPr lang="es-MX" b="0" i="1" smtClean="0">
                                  <a:solidFill>
                                    <a:schemeClr val="tx1">
                                      <a:lumMod val="75000"/>
                                      <a:lumOff val="25000"/>
                                    </a:schemeClr>
                                  </a:solidFill>
                                  <a:latin typeface="Cambria Math" panose="02040503050406030204" pitchFamily="18" charset="0"/>
                                </a:rPr>
                              </m:ctrlPr>
                            </m:dPr>
                            <m:e>
                              <m:r>
                                <m:rPr>
                                  <m:sty m:val="p"/>
                                </m:rPr>
                                <a:rPr lang="es-MX" b="0" i="0" smtClean="0">
                                  <a:solidFill>
                                    <a:schemeClr val="tx1">
                                      <a:lumMod val="75000"/>
                                      <a:lumOff val="25000"/>
                                    </a:schemeClr>
                                  </a:solidFill>
                                  <a:latin typeface="Cambria Math" panose="02040503050406030204" pitchFamily="18" charset="0"/>
                                </a:rPr>
                                <m:t>X</m:t>
                              </m:r>
                            </m:e>
                            <m:e>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e>
                          </m:d>
                          <m:r>
                            <a:rPr lang="es-MX" b="0" i="1" smtClean="0">
                              <a:solidFill>
                                <a:schemeClr val="tx1">
                                  <a:lumMod val="75000"/>
                                  <a:lumOff val="25000"/>
                                </a:schemeClr>
                              </a:solidFill>
                              <a:latin typeface="Cambria Math" panose="02040503050406030204" pitchFamily="18" charset="0"/>
                            </a:rPr>
                            <m:t>𝑃</m:t>
                          </m:r>
                          <m:d>
                            <m:dPr>
                              <m:ctrlPr>
                                <a:rPr lang="es-MX" b="0" i="1" smtClean="0">
                                  <a:solidFill>
                                    <a:schemeClr val="tx1">
                                      <a:lumMod val="75000"/>
                                      <a:lumOff val="25000"/>
                                    </a:schemeClr>
                                  </a:solidFill>
                                  <a:latin typeface="Cambria Math" panose="02040503050406030204" pitchFamily="18" charset="0"/>
                                </a:rPr>
                              </m:ctrlPr>
                            </m:dPr>
                            <m:e>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e>
                          </m:d>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𝒩</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ea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𝑀</m:t>
                              </m:r>
                            </m:e>
                            <m:sup>
                              <m:r>
                                <a:rPr lang="es-MX" b="0" i="1" smtClean="0">
                                  <a:solidFill>
                                    <a:schemeClr val="tx1">
                                      <a:lumMod val="75000"/>
                                      <a:lumOff val="25000"/>
                                    </a:schemeClr>
                                  </a:solidFill>
                                  <a:latin typeface="Cambria Math" panose="02040503050406030204" pitchFamily="18" charset="0"/>
                                  <a:ea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ea typeface="Cambria Math" panose="02040503050406030204" pitchFamily="18" charset="0"/>
                            </a:rPr>
                            <m:t>|0,1)</m:t>
                          </m:r>
                        </m:num>
                        <m:den>
                          <m:r>
                            <m:rPr>
                              <m:sty m:val="p"/>
                            </m:rPr>
                            <a:rPr lang="es-MX" b="0" i="0" smtClean="0">
                              <a:solidFill>
                                <a:schemeClr val="tx1">
                                  <a:lumMod val="75000"/>
                                  <a:lumOff val="25000"/>
                                </a:schemeClr>
                              </a:solidFill>
                              <a:latin typeface="Cambria Math" panose="02040503050406030204" pitchFamily="18" charset="0"/>
                            </a:rPr>
                            <m:t>P</m:t>
                          </m:r>
                          <m:d>
                            <m:dPr>
                              <m:ctrlPr>
                                <a:rPr lang="es-MX" b="0" i="1" smtClean="0">
                                  <a:solidFill>
                                    <a:schemeClr val="tx1">
                                      <a:lumMod val="75000"/>
                                      <a:lumOff val="25000"/>
                                    </a:schemeClr>
                                  </a:solidFill>
                                  <a:latin typeface="Cambria Math" panose="02040503050406030204" pitchFamily="18" charset="0"/>
                                </a:rPr>
                              </m:ctrlPr>
                            </m:dPr>
                            <m:e>
                              <m:r>
                                <m:rPr>
                                  <m:sty m:val="p"/>
                                </m:rPr>
                                <a:rPr lang="es-MX" b="0" i="0" smtClean="0">
                                  <a:solidFill>
                                    <a:schemeClr val="tx1">
                                      <a:lumMod val="75000"/>
                                      <a:lumOff val="25000"/>
                                    </a:schemeClr>
                                  </a:solidFill>
                                  <a:latin typeface="Cambria Math" panose="02040503050406030204" pitchFamily="18" charset="0"/>
                                </a:rPr>
                                <m:t>X</m:t>
                              </m:r>
                            </m:e>
                            <m:e>
                              <m:r>
                                <a:rPr lang="es-MX" b="0" i="1" smtClean="0">
                                  <a:solidFill>
                                    <a:schemeClr val="tx1">
                                      <a:lumMod val="75000"/>
                                      <a:lumOff val="25000"/>
                                    </a:schemeClr>
                                  </a:solidFill>
                                  <a:latin typeface="Cambria Math" panose="02040503050406030204" pitchFamily="18" charset="0"/>
                                </a:rPr>
                                <m:t>𝜃</m:t>
                              </m:r>
                            </m:e>
                          </m:d>
                          <m:r>
                            <a:rPr lang="es-MX" b="0" i="1" smtClean="0">
                              <a:solidFill>
                                <a:schemeClr val="tx1">
                                  <a:lumMod val="75000"/>
                                  <a:lumOff val="25000"/>
                                </a:schemeClr>
                              </a:solidFill>
                              <a:latin typeface="Cambria Math" panose="02040503050406030204" pitchFamily="18" charset="0"/>
                            </a:rPr>
                            <m:t>𝑃</m:t>
                          </m:r>
                          <m:d>
                            <m:dPr>
                              <m:ctrlPr>
                                <a:rPr lang="es-MX" b="0" i="1" smtClean="0">
                                  <a:solidFill>
                                    <a:schemeClr val="tx1">
                                      <a:lumMod val="75000"/>
                                      <a:lumOff val="25000"/>
                                    </a:schemeClr>
                                  </a:solidFill>
                                  <a:latin typeface="Cambria Math" panose="02040503050406030204" pitchFamily="18" charset="0"/>
                                </a:rPr>
                              </m:ctrlPr>
                            </m:dPr>
                            <m:e>
                              <m:r>
                                <a:rPr lang="es-MX" b="0" i="1" smtClean="0">
                                  <a:solidFill>
                                    <a:schemeClr val="tx1">
                                      <a:lumMod val="75000"/>
                                      <a:lumOff val="25000"/>
                                    </a:schemeClr>
                                  </a:solidFill>
                                  <a:latin typeface="Cambria Math" panose="02040503050406030204" pitchFamily="18" charset="0"/>
                                </a:rPr>
                                <m:t>𝜃</m:t>
                              </m:r>
                            </m:e>
                          </m:d>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𝒩</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𝑀</m:t>
                          </m:r>
                          <m:r>
                            <a:rPr lang="es-MX" b="0" i="1" smtClean="0">
                              <a:solidFill>
                                <a:schemeClr val="tx1">
                                  <a:lumMod val="75000"/>
                                  <a:lumOff val="25000"/>
                                </a:schemeClr>
                              </a:solidFill>
                              <a:latin typeface="Cambria Math" panose="02040503050406030204" pitchFamily="18" charset="0"/>
                              <a:ea typeface="Cambria Math" panose="02040503050406030204" pitchFamily="18" charset="0"/>
                            </a:rPr>
                            <m:t>|0,1)</m:t>
                          </m:r>
                        </m:den>
                      </m:f>
                      <m:r>
                        <a:rPr lang="es-MX" b="0" i="1" smtClean="0">
                          <a:solidFill>
                            <a:schemeClr val="tx1">
                              <a:lumMod val="75000"/>
                              <a:lumOff val="25000"/>
                            </a:schemeClr>
                          </a:solidFill>
                          <a:latin typeface="Cambria Math" panose="02040503050406030204" pitchFamily="18" charset="0"/>
                        </a:rPr>
                        <m:t>⋅</m:t>
                      </m:r>
                      <m:f>
                        <m:fPr>
                          <m:ctrlPr>
                            <a:rPr lang="es-MX" b="0" i="1" smtClean="0">
                              <a:solidFill>
                                <a:schemeClr val="tx1">
                                  <a:lumMod val="75000"/>
                                  <a:lumOff val="25000"/>
                                </a:schemeClr>
                              </a:solidFill>
                              <a:latin typeface="Cambria Math" panose="02040503050406030204" pitchFamily="18" charset="0"/>
                            </a:rPr>
                          </m:ctrlPr>
                        </m:fPr>
                        <m:num>
                          <m:r>
                            <a:rPr lang="es-MX" b="0" i="1" smtClean="0">
                              <a:solidFill>
                                <a:schemeClr val="tx1">
                                  <a:lumMod val="75000"/>
                                  <a:lumOff val="25000"/>
                                </a:schemeClr>
                              </a:solidFill>
                              <a:latin typeface="Cambria Math" panose="02040503050406030204" pitchFamily="18" charset="0"/>
                            </a:rPr>
                            <m:t>𝑃</m:t>
                          </m:r>
                          <m:d>
                            <m:dPr>
                              <m:ctrlPr>
                                <a:rPr lang="es-MX" b="0" i="1" smtClean="0">
                                  <a:solidFill>
                                    <a:schemeClr val="tx1">
                                      <a:lumMod val="75000"/>
                                      <a:lumOff val="25000"/>
                                    </a:schemeClr>
                                  </a:solidFill>
                                  <a:latin typeface="Cambria Math" panose="02040503050406030204" pitchFamily="18" charset="0"/>
                                </a:rPr>
                              </m:ctrlPr>
                            </m:dPr>
                            <m:e>
                              <m:r>
                                <a:rPr lang="es-MX" b="0" i="1" smtClean="0">
                                  <a:solidFill>
                                    <a:schemeClr val="tx1">
                                      <a:lumMod val="75000"/>
                                      <a:lumOff val="25000"/>
                                    </a:schemeClr>
                                  </a:solidFill>
                                  <a:latin typeface="Cambria Math" panose="02040503050406030204" pitchFamily="18" charset="0"/>
                                </a:rPr>
                                <m:t>𝜃</m:t>
                              </m:r>
                              <m:r>
                                <a:rPr lang="es-MX" b="0" i="1" smtClean="0">
                                  <a:solidFill>
                                    <a:schemeClr val="tx1">
                                      <a:lumMod val="75000"/>
                                      <a:lumOff val="25000"/>
                                    </a:schemeClr>
                                  </a:solidFill>
                                  <a:latin typeface="Cambria Math" panose="02040503050406030204" pitchFamily="18" charset="0"/>
                                </a:rPr>
                                <m:t>,</m:t>
                              </m:r>
                              <m:r>
                                <a:rPr lang="es-MX" b="0" i="1" smtClean="0">
                                  <a:solidFill>
                                    <a:schemeClr val="tx1">
                                      <a:lumMod val="75000"/>
                                      <a:lumOff val="25000"/>
                                    </a:schemeClr>
                                  </a:solidFill>
                                  <a:latin typeface="Cambria Math" panose="02040503050406030204" pitchFamily="18" charset="0"/>
                                </a:rPr>
                                <m:t>𝑀</m:t>
                              </m:r>
                            </m:e>
                            <m:e>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𝑀</m:t>
                                  </m:r>
                                </m:e>
                                <m:sup>
                                  <m:r>
                                    <a:rPr lang="es-MX" b="0" i="1" smtClean="0">
                                      <a:solidFill>
                                        <a:schemeClr val="tx1">
                                          <a:lumMod val="75000"/>
                                          <a:lumOff val="25000"/>
                                        </a:schemeClr>
                                      </a:solidFill>
                                      <a:latin typeface="Cambria Math" panose="02040503050406030204" pitchFamily="18" charset="0"/>
                                    </a:rPr>
                                    <m:t>∗</m:t>
                                  </m:r>
                                </m:sup>
                              </m:sSup>
                            </m:e>
                          </m:d>
                        </m:num>
                        <m:den>
                          <m:r>
                            <a:rPr lang="es-MX" b="0" i="1" smtClean="0">
                              <a:solidFill>
                                <a:schemeClr val="tx1">
                                  <a:lumMod val="75000"/>
                                  <a:lumOff val="25000"/>
                                </a:schemeClr>
                              </a:solidFill>
                              <a:latin typeface="Cambria Math" panose="02040503050406030204" pitchFamily="18" charset="0"/>
                            </a:rPr>
                            <m:t>𝑃</m:t>
                          </m:r>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𝜃</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sSup>
                            <m:sSupPr>
                              <m:ctrlPr>
                                <a:rPr lang="es-MX" b="0" i="1" smtClean="0">
                                  <a:solidFill>
                                    <a:schemeClr val="tx1">
                                      <a:lumMod val="75000"/>
                                      <a:lumOff val="25000"/>
                                    </a:schemeClr>
                                  </a:solidFill>
                                  <a:latin typeface="Cambria Math" panose="02040503050406030204" pitchFamily="18" charset="0"/>
                                </a:rPr>
                              </m:ctrlPr>
                            </m:sSupPr>
                            <m:e>
                              <m:r>
                                <a:rPr lang="es-MX" b="0" i="1" smtClean="0">
                                  <a:solidFill>
                                    <a:schemeClr val="tx1">
                                      <a:lumMod val="75000"/>
                                      <a:lumOff val="25000"/>
                                    </a:schemeClr>
                                  </a:solidFill>
                                  <a:latin typeface="Cambria Math" panose="02040503050406030204" pitchFamily="18" charset="0"/>
                                </a:rPr>
                                <m:t>𝑀</m:t>
                              </m:r>
                            </m:e>
                            <m:sup>
                              <m:r>
                                <a:rPr lang="es-MX" b="0" i="1" smtClean="0">
                                  <a:solidFill>
                                    <a:schemeClr val="tx1">
                                      <a:lumMod val="75000"/>
                                      <a:lumOff val="25000"/>
                                    </a:schemeClr>
                                  </a:solidFill>
                                  <a:latin typeface="Cambria Math" panose="02040503050406030204" pitchFamily="18" charset="0"/>
                                </a:rPr>
                                <m:t>∗</m:t>
                              </m:r>
                            </m:sup>
                          </m:sSup>
                          <m:r>
                            <a:rPr lang="es-MX" b="0" i="1" smtClean="0">
                              <a:solidFill>
                                <a:schemeClr val="tx1">
                                  <a:lumMod val="75000"/>
                                  <a:lumOff val="25000"/>
                                </a:schemeClr>
                              </a:solidFill>
                              <a:latin typeface="Cambria Math" panose="02040503050406030204" pitchFamily="18" charset="0"/>
                            </a:rPr>
                            <m:t>|</m:t>
                          </m:r>
                          <m:r>
                            <a:rPr lang="es-MX" b="0" i="1" smtClean="0">
                              <a:solidFill>
                                <a:schemeClr val="tx1">
                                  <a:lumMod val="75000"/>
                                  <a:lumOff val="25000"/>
                                </a:schemeClr>
                              </a:solidFill>
                              <a:latin typeface="Cambria Math" panose="02040503050406030204" pitchFamily="18" charset="0"/>
                            </a:rPr>
                            <m:t>𝜃</m:t>
                          </m:r>
                          <m:r>
                            <a:rPr lang="es-MX" b="0" i="1" smtClean="0">
                              <a:solidFill>
                                <a:schemeClr val="tx1">
                                  <a:lumMod val="75000"/>
                                  <a:lumOff val="25000"/>
                                </a:schemeClr>
                              </a:solidFill>
                              <a:latin typeface="Cambria Math" panose="02040503050406030204" pitchFamily="18" charset="0"/>
                            </a:rPr>
                            <m:t>, </m:t>
                          </m:r>
                          <m:r>
                            <a:rPr lang="es-MX" b="0" i="1" smtClean="0">
                              <a:solidFill>
                                <a:schemeClr val="tx1">
                                  <a:lumMod val="75000"/>
                                  <a:lumOff val="25000"/>
                                </a:schemeClr>
                              </a:solidFill>
                              <a:latin typeface="Cambria Math" panose="02040503050406030204" pitchFamily="18" charset="0"/>
                            </a:rPr>
                            <m:t>𝑀</m:t>
                          </m:r>
                          <m:r>
                            <a:rPr lang="es-MX" b="0" i="1" smtClean="0">
                              <a:solidFill>
                                <a:schemeClr val="tx1">
                                  <a:lumMod val="75000"/>
                                  <a:lumOff val="25000"/>
                                </a:schemeClr>
                              </a:solidFill>
                              <a:latin typeface="Cambria Math" panose="02040503050406030204" pitchFamily="18" charset="0"/>
                            </a:rPr>
                            <m:t>)</m:t>
                          </m:r>
                        </m:den>
                      </m:f>
                    </m:oMath>
                  </m:oMathPara>
                </a14:m>
                <a:endParaRPr lang="es-MX" dirty="0">
                  <a:solidFill>
                    <a:schemeClr val="tx1">
                      <a:lumMod val="75000"/>
                      <a:lumOff val="25000"/>
                    </a:schemeClr>
                  </a:solidFill>
                </a:endParaRPr>
              </a:p>
            </p:txBody>
          </p:sp>
        </mc:Choice>
        <mc:Fallback xmlns="">
          <p:sp>
            <p:nvSpPr>
              <p:cNvPr id="42" name="CuadroTexto 41">
                <a:extLst>
                  <a:ext uri="{FF2B5EF4-FFF2-40B4-BE49-F238E27FC236}">
                    <a16:creationId xmlns:a16="http://schemas.microsoft.com/office/drawing/2014/main" id="{96A82597-9E77-4DCC-84DC-4A728952BC93}"/>
                  </a:ext>
                </a:extLst>
              </p:cNvPr>
              <p:cNvSpPr txBox="1">
                <a:spLocks noRot="1" noChangeAspect="1" noMove="1" noResize="1" noEditPoints="1" noAdjustHandles="1" noChangeArrowheads="1" noChangeShapeType="1" noTextEdit="1"/>
              </p:cNvSpPr>
              <p:nvPr/>
            </p:nvSpPr>
            <p:spPr>
              <a:xfrm>
                <a:off x="1159947" y="1584981"/>
                <a:ext cx="4601451" cy="586699"/>
              </a:xfrm>
              <a:prstGeom prst="rect">
                <a:avLst/>
              </a:prstGeom>
              <a:blipFill>
                <a:blip r:embed="rId8"/>
                <a:stretch>
                  <a:fillRect b="-2083"/>
                </a:stretch>
              </a:blipFill>
            </p:spPr>
            <p:txBody>
              <a:bodyPr/>
              <a:lstStyle/>
              <a:p>
                <a:r>
                  <a:rPr lang="es-MX">
                    <a:noFill/>
                  </a:rPr>
                  <a:t> </a:t>
                </a:r>
              </a:p>
            </p:txBody>
          </p:sp>
        </mc:Fallback>
      </mc:AlternateContent>
      <p:cxnSp>
        <p:nvCxnSpPr>
          <p:cNvPr id="43" name="Conector recto de flecha 42">
            <a:extLst>
              <a:ext uri="{FF2B5EF4-FFF2-40B4-BE49-F238E27FC236}">
                <a16:creationId xmlns:a16="http://schemas.microsoft.com/office/drawing/2014/main" id="{2136A2CF-7F2F-4A2C-A36C-AEA99A165F64}"/>
              </a:ext>
            </a:extLst>
          </p:cNvPr>
          <p:cNvCxnSpPr>
            <a:cxnSpLocks/>
            <a:stCxn id="41" idx="2"/>
            <a:endCxn id="31" idx="0"/>
          </p:cNvCxnSpPr>
          <p:nvPr/>
        </p:nvCxnSpPr>
        <p:spPr>
          <a:xfrm>
            <a:off x="3481794" y="2211118"/>
            <a:ext cx="0" cy="470878"/>
          </a:xfrm>
          <a:prstGeom prst="straightConnector1">
            <a:avLst/>
          </a:prstGeom>
          <a:ln w="12700">
            <a:solidFill>
              <a:srgbClr val="094CA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Google Shape;223;p25"/>
          <p:cNvCxnSpPr/>
          <p:nvPr/>
        </p:nvCxnSpPr>
        <p:spPr>
          <a:xfrm rot="10800000" flipH="1">
            <a:off x="3976968" y="1592178"/>
            <a:ext cx="1147200" cy="52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3" grpId="0" animBg="1"/>
      <p:bldP spid="34" grpId="0"/>
      <p:bldP spid="35" grpId="0" animBg="1"/>
      <p:bldP spid="36"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26"/>
          <p:cNvSpPr txBox="1">
            <a:spLocks noGrp="1"/>
          </p:cNvSpPr>
          <p:nvPr>
            <p:ph type="title"/>
          </p:nvPr>
        </p:nvSpPr>
        <p:spPr>
          <a:xfrm>
            <a:off x="2896825" y="251225"/>
            <a:ext cx="6247200" cy="766500"/>
          </a:xfrm>
          <a:prstGeom prst="rect">
            <a:avLst/>
          </a:prstGeom>
          <a:solidFill>
            <a:srgbClr val="134F5C"/>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Metropolis Hastings vs HMC</a:t>
            </a:r>
            <a:endParaRPr b="1">
              <a:solidFill>
                <a:srgbClr val="FFFFFF"/>
              </a:solidFill>
            </a:endParaRPr>
          </a:p>
        </p:txBody>
      </p:sp>
      <p:pic>
        <p:nvPicPr>
          <p:cNvPr id="9" name="hmc">
            <a:hlinkClick r:id="" action="ppaction://media"/>
            <a:extLst>
              <a:ext uri="{FF2B5EF4-FFF2-40B4-BE49-F238E27FC236}">
                <a16:creationId xmlns:a16="http://schemas.microsoft.com/office/drawing/2014/main" id="{9FAE3593-E9A3-49E9-BF01-A83B7B36E26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65789" y="1488882"/>
            <a:ext cx="4578211" cy="3087908"/>
          </a:xfrm>
          <a:prstGeom prst="rect">
            <a:avLst/>
          </a:prstGeom>
        </p:spPr>
      </p:pic>
      <p:pic>
        <p:nvPicPr>
          <p:cNvPr id="10" name="random_walk">
            <a:hlinkClick r:id="" action="ppaction://media"/>
            <a:extLst>
              <a:ext uri="{FF2B5EF4-FFF2-40B4-BE49-F238E27FC236}">
                <a16:creationId xmlns:a16="http://schemas.microsoft.com/office/drawing/2014/main" id="{5834C8CB-0017-4800-9CF4-23D623E9BCC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488882"/>
            <a:ext cx="4570628" cy="3086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96"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2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27"/>
          <p:cNvSpPr txBox="1">
            <a:spLocks noGrp="1"/>
          </p:cNvSpPr>
          <p:nvPr>
            <p:ph type="title"/>
          </p:nvPr>
        </p:nvSpPr>
        <p:spPr>
          <a:xfrm>
            <a:off x="2896825" y="251225"/>
            <a:ext cx="6247200" cy="766500"/>
          </a:xfrm>
          <a:prstGeom prst="rect">
            <a:avLst/>
          </a:prstGeom>
          <a:solidFill>
            <a:srgbClr val="351C75"/>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HMC vs No U-Turn</a:t>
            </a:r>
            <a:endParaRPr b="1">
              <a:solidFill>
                <a:srgbClr val="FFFFFF"/>
              </a:solidFill>
            </a:endParaRPr>
          </a:p>
        </p:txBody>
      </p:sp>
      <p:pic>
        <p:nvPicPr>
          <p:cNvPr id="2" name="hmc_nou">
            <a:hlinkClick r:id="" action="ppaction://media"/>
            <a:extLst>
              <a:ext uri="{FF2B5EF4-FFF2-40B4-BE49-F238E27FC236}">
                <a16:creationId xmlns:a16="http://schemas.microsoft.com/office/drawing/2014/main" id="{693B760A-548D-4215-AD1D-5D9129309D7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272839"/>
            <a:ext cx="4626452" cy="3092230"/>
          </a:xfrm>
          <a:prstGeom prst="rect">
            <a:avLst/>
          </a:prstGeom>
        </p:spPr>
      </p:pic>
      <p:pic>
        <p:nvPicPr>
          <p:cNvPr id="3" name="no_u_turn">
            <a:hlinkClick r:id="" action="ppaction://media"/>
            <a:extLst>
              <a:ext uri="{FF2B5EF4-FFF2-40B4-BE49-F238E27FC236}">
                <a16:creationId xmlns:a16="http://schemas.microsoft.com/office/drawing/2014/main" id="{15FC24F6-A571-4F1F-9102-530AD841FFC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46211" y="1272838"/>
            <a:ext cx="4497789" cy="31348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6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241" name="Google Shape;241;p28"/>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242" name="Google Shape;242;p28"/>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243" name="Google Shape;243;p28"/>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244" name="Google Shape;244;p28"/>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245" name="Google Shape;245;p28"/>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246" name="Google Shape;246;p28"/>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247" name="Google Shape;247;p28"/>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248" name="Google Shape;248;p28"/>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249" name="Google Shape;249;p28"/>
          <p:cNvPicPr preferRelativeResize="0"/>
          <p:nvPr/>
        </p:nvPicPr>
        <p:blipFill>
          <a:blip r:embed="rId8">
            <a:alphaModFix amt="60000"/>
          </a:blip>
          <a:stretch>
            <a:fillRect/>
          </a:stretch>
        </p:blipFill>
        <p:spPr>
          <a:xfrm>
            <a:off x="409962" y="1807625"/>
            <a:ext cx="5477525" cy="2478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0" y="251325"/>
            <a:ext cx="2941800" cy="766500"/>
          </a:xfrm>
          <a:prstGeom prst="rect">
            <a:avLst/>
          </a:prstGeom>
          <a:solidFill>
            <a:srgbClr val="0B5394"/>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2400" b="1">
                <a:solidFill>
                  <a:srgbClr val="FFFFFF"/>
                </a:solidFill>
              </a:rPr>
              <a:t>A duel to the death</a:t>
            </a:r>
            <a:endParaRPr sz="2400" b="1">
              <a:solidFill>
                <a:srgbClr val="FFFFFF"/>
              </a:solidFill>
            </a:endParaRPr>
          </a:p>
        </p:txBody>
      </p:sp>
      <p:sp>
        <p:nvSpPr>
          <p:cNvPr id="255" name="Google Shape;255;p29"/>
          <p:cNvSpPr txBox="1"/>
          <p:nvPr/>
        </p:nvSpPr>
        <p:spPr>
          <a:xfrm>
            <a:off x="395675" y="1193250"/>
            <a:ext cx="1650900" cy="58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600" b="1">
                <a:latin typeface="Courier New"/>
                <a:ea typeface="Courier New"/>
                <a:cs typeface="Courier New"/>
                <a:sym typeface="Courier New"/>
              </a:rPr>
              <a:t>JAGS</a:t>
            </a:r>
            <a:endParaRPr sz="3600" b="1">
              <a:latin typeface="Courier New"/>
              <a:ea typeface="Courier New"/>
              <a:cs typeface="Courier New"/>
              <a:sym typeface="Courier New"/>
            </a:endParaRPr>
          </a:p>
        </p:txBody>
      </p:sp>
      <p:pic>
        <p:nvPicPr>
          <p:cNvPr id="258" name="Google Shape;258;p29"/>
          <p:cNvPicPr preferRelativeResize="0"/>
          <p:nvPr/>
        </p:nvPicPr>
        <p:blipFill>
          <a:blip r:embed="rId3">
            <a:alphaModFix/>
          </a:blip>
          <a:stretch>
            <a:fillRect/>
          </a:stretch>
        </p:blipFill>
        <p:spPr>
          <a:xfrm>
            <a:off x="7380599" y="699750"/>
            <a:ext cx="944452" cy="946950"/>
          </a:xfrm>
          <a:prstGeom prst="rect">
            <a:avLst/>
          </a:prstGeom>
          <a:noFill/>
          <a:ln>
            <a:noFill/>
          </a:ln>
        </p:spPr>
      </p:pic>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6821E4D0-1302-4C80-B87C-EDAF8335608C}"/>
                  </a:ext>
                </a:extLst>
              </p:cNvPr>
              <p:cNvSpPr txBox="1"/>
              <p:nvPr/>
            </p:nvSpPr>
            <p:spPr>
              <a:xfrm>
                <a:off x="395675" y="1975321"/>
                <a:ext cx="186288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𝑦</m:t>
                      </m:r>
                      <m:r>
                        <a:rPr lang="es-MX" b="0" i="1" smtClean="0">
                          <a:latin typeface="Cambria Math" panose="02040503050406030204" pitchFamily="18" charset="0"/>
                        </a:rPr>
                        <m:t> ~ </m:t>
                      </m:r>
                      <m:r>
                        <a:rPr lang="es-MX" b="0" i="1" smtClean="0">
                          <a:latin typeface="Cambria Math" panose="02040503050406030204" pitchFamily="18" charset="0"/>
                        </a:rPr>
                        <m:t>𝑁𝑒𝑔𝐵𝑖𝑛</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=10,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𝑖</m:t>
                          </m:r>
                        </m:sub>
                      </m:sSub>
                      <m:r>
                        <a:rPr lang="es-MX" b="0" i="1" smtClean="0">
                          <a:latin typeface="Cambria Math" panose="02040503050406030204" pitchFamily="18" charset="0"/>
                        </a:rPr>
                        <m:t>)</m:t>
                      </m:r>
                    </m:oMath>
                  </m:oMathPara>
                </a14:m>
                <a:endParaRPr lang="es-MX" dirty="0"/>
              </a:p>
            </p:txBody>
          </p:sp>
        </mc:Choice>
        <mc:Fallback xmlns="">
          <p:sp>
            <p:nvSpPr>
              <p:cNvPr id="20" name="CuadroTexto 19">
                <a:extLst>
                  <a:ext uri="{FF2B5EF4-FFF2-40B4-BE49-F238E27FC236}">
                    <a16:creationId xmlns:a16="http://schemas.microsoft.com/office/drawing/2014/main" id="{6821E4D0-1302-4C80-B87C-EDAF8335608C}"/>
                  </a:ext>
                </a:extLst>
              </p:cNvPr>
              <p:cNvSpPr txBox="1">
                <a:spLocks noRot="1" noChangeAspect="1" noMove="1" noResize="1" noEditPoints="1" noAdjustHandles="1" noChangeArrowheads="1" noChangeShapeType="1" noTextEdit="1"/>
              </p:cNvSpPr>
              <p:nvPr/>
            </p:nvSpPr>
            <p:spPr>
              <a:xfrm>
                <a:off x="395675" y="1975321"/>
                <a:ext cx="1862882" cy="215444"/>
              </a:xfrm>
              <a:prstGeom prst="rect">
                <a:avLst/>
              </a:prstGeom>
              <a:blipFill>
                <a:blip r:embed="rId4"/>
                <a:stretch>
                  <a:fillRect l="-1967" r="-2623" b="-3714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F4A6ED4E-C4BF-4AF1-A8DA-F7EBD19B103F}"/>
                  </a:ext>
                </a:extLst>
              </p:cNvPr>
              <p:cNvSpPr txBox="1"/>
              <p:nvPr/>
            </p:nvSpPr>
            <p:spPr>
              <a:xfrm>
                <a:off x="395675" y="2917615"/>
                <a:ext cx="10316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𝜂</m:t>
                          </m:r>
                        </m:e>
                        <m:sub>
                          <m:r>
                            <a:rPr lang="es-MX" b="0" i="1" smtClean="0">
                              <a:latin typeface="Cambria Math" panose="02040503050406030204" pitchFamily="18" charset="0"/>
                            </a:rPr>
                            <m:t>𝑖</m:t>
                          </m:r>
                        </m:sub>
                      </m:sSub>
                      <m:r>
                        <a:rPr lang="es-MX" b="0" i="1" smtClean="0">
                          <a:latin typeface="Cambria Math" panose="02040503050406030204" pitchFamily="18" charset="0"/>
                        </a:rPr>
                        <m:t>=</m:t>
                      </m:r>
                      <m:r>
                        <a:rPr lang="es-MX" b="0" i="1" smtClean="0">
                          <a:latin typeface="Cambria Math" panose="02040503050406030204" pitchFamily="18" charset="0"/>
                        </a:rPr>
                        <m:t>𝛼</m:t>
                      </m:r>
                      <m:r>
                        <a:rPr lang="es-MX" b="0" i="1" smtClean="0">
                          <a:latin typeface="Cambria Math" panose="02040503050406030204" pitchFamily="18" charset="0"/>
                        </a:rPr>
                        <m:t>+</m:t>
                      </m:r>
                      <m:r>
                        <a:rPr lang="es-MX" b="0" i="1" smtClean="0">
                          <a:latin typeface="Cambria Math" panose="02040503050406030204" pitchFamily="18" charset="0"/>
                        </a:rPr>
                        <m:t>𝛽</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oMath>
                  </m:oMathPara>
                </a14:m>
                <a:endParaRPr lang="es-MX" dirty="0"/>
              </a:p>
            </p:txBody>
          </p:sp>
        </mc:Choice>
        <mc:Fallback xmlns="">
          <p:sp>
            <p:nvSpPr>
              <p:cNvPr id="21" name="CuadroTexto 20">
                <a:extLst>
                  <a:ext uri="{FF2B5EF4-FFF2-40B4-BE49-F238E27FC236}">
                    <a16:creationId xmlns:a16="http://schemas.microsoft.com/office/drawing/2014/main" id="{F4A6ED4E-C4BF-4AF1-A8DA-F7EBD19B103F}"/>
                  </a:ext>
                </a:extLst>
              </p:cNvPr>
              <p:cNvSpPr txBox="1">
                <a:spLocks noRot="1" noChangeAspect="1" noMove="1" noResize="1" noEditPoints="1" noAdjustHandles="1" noChangeArrowheads="1" noChangeShapeType="1" noTextEdit="1"/>
              </p:cNvSpPr>
              <p:nvPr/>
            </p:nvSpPr>
            <p:spPr>
              <a:xfrm>
                <a:off x="395675" y="2917615"/>
                <a:ext cx="1031693" cy="215444"/>
              </a:xfrm>
              <a:prstGeom prst="rect">
                <a:avLst/>
              </a:prstGeom>
              <a:blipFill>
                <a:blip r:embed="rId5"/>
                <a:stretch>
                  <a:fillRect l="-3550" b="-3428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CABAE487-64BA-473B-A5DE-FD759931FCF7}"/>
                  </a:ext>
                </a:extLst>
              </p:cNvPr>
              <p:cNvSpPr txBox="1"/>
              <p:nvPr/>
            </p:nvSpPr>
            <p:spPr>
              <a:xfrm>
                <a:off x="395675" y="3329558"/>
                <a:ext cx="980973" cy="404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𝑖</m:t>
                          </m: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𝑒</m:t>
                              </m:r>
                            </m:e>
                            <m:sup>
                              <m:sSub>
                                <m:sSubPr>
                                  <m:ctrlPr>
                                    <a:rPr lang="es-MX" b="0" i="1" smtClean="0">
                                      <a:latin typeface="Cambria Math" panose="02040503050406030204" pitchFamily="18" charset="0"/>
                                    </a:rPr>
                                  </m:ctrlPr>
                                </m:sSubPr>
                                <m:e>
                                  <m:r>
                                    <a:rPr lang="es-MX" b="0" i="1" smtClean="0">
                                      <a:latin typeface="Cambria Math" panose="02040503050406030204" pitchFamily="18" charset="0"/>
                                    </a:rPr>
                                    <m:t>𝜂</m:t>
                                  </m:r>
                                </m:e>
                                <m:sub>
                                  <m:r>
                                    <a:rPr lang="es-MX" b="0" i="1" smtClean="0">
                                      <a:latin typeface="Cambria Math" panose="02040503050406030204" pitchFamily="18" charset="0"/>
                                    </a:rPr>
                                    <m:t>𝑖</m:t>
                                  </m:r>
                                </m:sub>
                              </m:sSub>
                            </m:sup>
                          </m:sSup>
                        </m:den>
                      </m:f>
                    </m:oMath>
                  </m:oMathPara>
                </a14:m>
                <a:endParaRPr lang="es-MX" dirty="0"/>
              </a:p>
            </p:txBody>
          </p:sp>
        </mc:Choice>
        <mc:Fallback xmlns="">
          <p:sp>
            <p:nvSpPr>
              <p:cNvPr id="22" name="CuadroTexto 21">
                <a:extLst>
                  <a:ext uri="{FF2B5EF4-FFF2-40B4-BE49-F238E27FC236}">
                    <a16:creationId xmlns:a16="http://schemas.microsoft.com/office/drawing/2014/main" id="{CABAE487-64BA-473B-A5DE-FD759931FCF7}"/>
                  </a:ext>
                </a:extLst>
              </p:cNvPr>
              <p:cNvSpPr txBox="1">
                <a:spLocks noRot="1" noChangeAspect="1" noMove="1" noResize="1" noEditPoints="1" noAdjustHandles="1" noChangeArrowheads="1" noChangeShapeType="1" noTextEdit="1"/>
              </p:cNvSpPr>
              <p:nvPr/>
            </p:nvSpPr>
            <p:spPr>
              <a:xfrm>
                <a:off x="395675" y="3329558"/>
                <a:ext cx="980973" cy="404726"/>
              </a:xfrm>
              <a:prstGeom prst="rect">
                <a:avLst/>
              </a:prstGeom>
              <a:blipFill>
                <a:blip r:embed="rId6"/>
                <a:stretch>
                  <a:fillRect l="-3727" b="-1194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01DE7A98-4714-46E9-82F7-9CADE9943CAF}"/>
                  </a:ext>
                </a:extLst>
              </p:cNvPr>
              <p:cNvSpPr txBox="1"/>
              <p:nvPr/>
            </p:nvSpPr>
            <p:spPr>
              <a:xfrm>
                <a:off x="395675" y="3930783"/>
                <a:ext cx="129913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𝛼</m:t>
                      </m:r>
                      <m:r>
                        <a:rPr lang="es-MX" b="0" i="1" smtClean="0">
                          <a:latin typeface="Cambria Math" panose="02040503050406030204" pitchFamily="18" charset="0"/>
                        </a:rPr>
                        <m:t> ~ </m:t>
                      </m:r>
                      <m:r>
                        <a:rPr lang="es-MX" b="0" i="1" smtClean="0">
                          <a:latin typeface="Cambria Math" panose="02040503050406030204" pitchFamily="18" charset="0"/>
                          <a:ea typeface="Cambria Math" panose="02040503050406030204" pitchFamily="18" charset="0"/>
                        </a:rPr>
                        <m:t>𝒩</m:t>
                      </m:r>
                      <m:r>
                        <a:rPr lang="es-MX" b="0" i="1" smtClean="0">
                          <a:latin typeface="Cambria Math" panose="02040503050406030204" pitchFamily="18" charset="0"/>
                          <a:ea typeface="Cambria Math" panose="02040503050406030204" pitchFamily="18" charset="0"/>
                        </a:rPr>
                        <m:t>(0, 0.001)</m:t>
                      </m:r>
                    </m:oMath>
                  </m:oMathPara>
                </a14:m>
                <a:endParaRPr lang="es-MX" dirty="0"/>
              </a:p>
            </p:txBody>
          </p:sp>
        </mc:Choice>
        <mc:Fallback xmlns="">
          <p:sp>
            <p:nvSpPr>
              <p:cNvPr id="23" name="CuadroTexto 22">
                <a:extLst>
                  <a:ext uri="{FF2B5EF4-FFF2-40B4-BE49-F238E27FC236}">
                    <a16:creationId xmlns:a16="http://schemas.microsoft.com/office/drawing/2014/main" id="{01DE7A98-4714-46E9-82F7-9CADE9943CAF}"/>
                  </a:ext>
                </a:extLst>
              </p:cNvPr>
              <p:cNvSpPr txBox="1">
                <a:spLocks noRot="1" noChangeAspect="1" noMove="1" noResize="1" noEditPoints="1" noAdjustHandles="1" noChangeArrowheads="1" noChangeShapeType="1" noTextEdit="1"/>
              </p:cNvSpPr>
              <p:nvPr/>
            </p:nvSpPr>
            <p:spPr>
              <a:xfrm>
                <a:off x="395675" y="3930783"/>
                <a:ext cx="1299137" cy="215444"/>
              </a:xfrm>
              <a:prstGeom prst="rect">
                <a:avLst/>
              </a:prstGeom>
              <a:blipFill>
                <a:blip r:embed="rId7"/>
                <a:stretch>
                  <a:fillRect l="-1408" r="-3756" b="-3428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BEAB3E1B-A78A-4BEE-812B-B44861F6217F}"/>
                  </a:ext>
                </a:extLst>
              </p:cNvPr>
              <p:cNvSpPr txBox="1"/>
              <p:nvPr/>
            </p:nvSpPr>
            <p:spPr>
              <a:xfrm>
                <a:off x="395675" y="4361089"/>
                <a:ext cx="130074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𝛽</m:t>
                      </m:r>
                      <m:r>
                        <a:rPr lang="es-MX" b="0" i="1" smtClean="0">
                          <a:latin typeface="Cambria Math" panose="02040503050406030204" pitchFamily="18" charset="0"/>
                        </a:rPr>
                        <m:t> ~ </m:t>
                      </m:r>
                      <m:r>
                        <a:rPr lang="es-MX" b="0" i="1" smtClean="0">
                          <a:latin typeface="Cambria Math" panose="02040503050406030204" pitchFamily="18" charset="0"/>
                          <a:ea typeface="Cambria Math" panose="02040503050406030204" pitchFamily="18" charset="0"/>
                        </a:rPr>
                        <m:t>𝒩</m:t>
                      </m:r>
                      <m:r>
                        <a:rPr lang="es-MX" b="0" i="1" smtClean="0">
                          <a:latin typeface="Cambria Math" panose="02040503050406030204" pitchFamily="18" charset="0"/>
                          <a:ea typeface="Cambria Math" panose="02040503050406030204" pitchFamily="18" charset="0"/>
                        </a:rPr>
                        <m:t>(0, 0.001)</m:t>
                      </m:r>
                    </m:oMath>
                  </m:oMathPara>
                </a14:m>
                <a:endParaRPr lang="es-MX" dirty="0"/>
              </a:p>
            </p:txBody>
          </p:sp>
        </mc:Choice>
        <mc:Fallback xmlns="">
          <p:sp>
            <p:nvSpPr>
              <p:cNvPr id="24" name="CuadroTexto 23">
                <a:extLst>
                  <a:ext uri="{FF2B5EF4-FFF2-40B4-BE49-F238E27FC236}">
                    <a16:creationId xmlns:a16="http://schemas.microsoft.com/office/drawing/2014/main" id="{BEAB3E1B-A78A-4BEE-812B-B44861F6217F}"/>
                  </a:ext>
                </a:extLst>
              </p:cNvPr>
              <p:cNvSpPr txBox="1">
                <a:spLocks noRot="1" noChangeAspect="1" noMove="1" noResize="1" noEditPoints="1" noAdjustHandles="1" noChangeArrowheads="1" noChangeShapeType="1" noTextEdit="1"/>
              </p:cNvSpPr>
              <p:nvPr/>
            </p:nvSpPr>
            <p:spPr>
              <a:xfrm>
                <a:off x="395675" y="4361089"/>
                <a:ext cx="1300741" cy="215444"/>
              </a:xfrm>
              <a:prstGeom prst="rect">
                <a:avLst/>
              </a:prstGeom>
              <a:blipFill>
                <a:blip r:embed="rId8"/>
                <a:stretch>
                  <a:fillRect l="-4225" r="-3756" b="-3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9E214BB4-4389-4432-83D2-56D8E803696D}"/>
                  </a:ext>
                </a:extLst>
              </p:cNvPr>
              <p:cNvSpPr txBox="1"/>
              <p:nvPr/>
            </p:nvSpPr>
            <p:spPr>
              <a:xfrm>
                <a:off x="395675" y="2389827"/>
                <a:ext cx="3634328" cy="396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𝑦</m:t>
                          </m:r>
                        </m:e>
                        <m:e>
                          <m:r>
                            <a:rPr lang="es-MX" b="0" i="1" smtClean="0">
                              <a:latin typeface="Cambria Math" panose="02040503050406030204" pitchFamily="18" charset="0"/>
                            </a:rPr>
                            <m:t>𝑟</m:t>
                          </m:r>
                          <m:r>
                            <a:rPr lang="es-MX" b="0" i="1" smtClean="0">
                              <a:latin typeface="Cambria Math" panose="02040503050406030204" pitchFamily="18" charset="0"/>
                            </a:rPr>
                            <m:t>, </m:t>
                          </m:r>
                          <m:r>
                            <a:rPr lang="es-MX" b="0" i="1" smtClean="0">
                              <a:latin typeface="Cambria Math" panose="02040503050406030204" pitchFamily="18" charset="0"/>
                            </a:rPr>
                            <m:t>𝑝</m:t>
                          </m:r>
                        </m:e>
                      </m:d>
                      <m:r>
                        <a:rPr lang="es-MX" b="0" i="0" smtClean="0">
                          <a:latin typeface="Cambria Math" panose="02040503050406030204" pitchFamily="18" charset="0"/>
                        </a:rPr>
                        <m:t>= </m:t>
                      </m:r>
                      <m:d>
                        <m:dPr>
                          <m:ctrlPr>
                            <a:rPr lang="es-MX" b="0" i="1" smtClean="0">
                              <a:latin typeface="Cambria Math" panose="02040503050406030204" pitchFamily="18" charset="0"/>
                            </a:rPr>
                          </m:ctrlPr>
                        </m:dPr>
                        <m:e>
                          <m:m>
                            <m:mPr>
                              <m:mcs>
                                <m:mc>
                                  <m:mcPr>
                                    <m:count m:val="1"/>
                                    <m:mcJc m:val="center"/>
                                  </m:mcPr>
                                </m:mc>
                              </m:mcs>
                              <m:ctrlPr>
                                <a:rPr lang="es-MX" b="0" i="1" smtClean="0">
                                  <a:latin typeface="Cambria Math" panose="02040503050406030204" pitchFamily="18" charset="0"/>
                                </a:rPr>
                              </m:ctrlPr>
                            </m:mPr>
                            <m:mr>
                              <m:e>
                                <m:r>
                                  <m:rPr>
                                    <m:brk m:alnAt="7"/>
                                  </m:rPr>
                                  <a:rPr lang="es-MX" b="0" i="1" smtClean="0">
                                    <a:latin typeface="Cambria Math" panose="02040503050406030204" pitchFamily="18" charset="0"/>
                                  </a:rPr>
                                  <m:t>𝑦</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−1</m:t>
                                </m:r>
                              </m:e>
                            </m:mr>
                            <m:mr>
                              <m:e>
                                <m:r>
                                  <a:rPr lang="es-MX" b="0" i="1" smtClean="0">
                                    <a:latin typeface="Cambria Math" panose="02040503050406030204" pitchFamily="18" charset="0"/>
                                  </a:rPr>
                                  <m:t>𝑦</m:t>
                                </m:r>
                              </m:e>
                            </m:mr>
                          </m:m>
                        </m:e>
                      </m:d>
                      <m:sSup>
                        <m:sSupPr>
                          <m:ctrlPr>
                            <a:rPr lang="es-MX" b="0" i="1" smtClean="0">
                              <a:latin typeface="Cambria Math" panose="02040503050406030204" pitchFamily="18" charset="0"/>
                            </a:rPr>
                          </m:ctrlPr>
                        </m:sSupPr>
                        <m:e>
                          <m:r>
                            <a:rPr lang="es-MX" b="0" i="1" smtClean="0">
                              <a:latin typeface="Cambria Math" panose="02040503050406030204" pitchFamily="18" charset="0"/>
                            </a:rPr>
                            <m:t>𝑝</m:t>
                          </m:r>
                        </m:e>
                        <m:sup>
                          <m:r>
                            <a:rPr lang="es-MX" b="0" i="1" smtClean="0">
                              <a:latin typeface="Cambria Math" panose="02040503050406030204" pitchFamily="18" charset="0"/>
                            </a:rPr>
                            <m:t>𝑟</m:t>
                          </m:r>
                        </m:sup>
                      </m:sSup>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r>
                                <a:rPr lang="es-MX" b="0" i="1" smtClean="0">
                                  <a:latin typeface="Cambria Math" panose="02040503050406030204" pitchFamily="18" charset="0"/>
                                </a:rPr>
                                <m:t>1−</m:t>
                              </m:r>
                              <m:r>
                                <a:rPr lang="es-MX" b="0" i="1" smtClean="0">
                                  <a:latin typeface="Cambria Math" panose="02040503050406030204" pitchFamily="18" charset="0"/>
                                </a:rPr>
                                <m:t>𝑝</m:t>
                              </m:r>
                            </m:e>
                          </m:d>
                        </m:e>
                        <m:sup>
                          <m:r>
                            <a:rPr lang="es-MX" b="0" i="1" smtClean="0">
                              <a:latin typeface="Cambria Math" panose="02040503050406030204" pitchFamily="18" charset="0"/>
                            </a:rPr>
                            <m:t>𝑦</m:t>
                          </m:r>
                        </m:sup>
                      </m:sSup>
                      <m:sSub>
                        <m:sSubPr>
                          <m:ctrlPr>
                            <a:rPr lang="es-MX" b="0" i="1" smtClean="0">
                              <a:latin typeface="Cambria Math" panose="02040503050406030204" pitchFamily="18" charset="0"/>
                            </a:rPr>
                          </m:ctrlPr>
                        </m:sSubPr>
                        <m:e>
                          <m:r>
                            <a:rPr lang="es-MX" b="0" i="1" smtClean="0">
                              <a:latin typeface="Cambria Math" panose="02040503050406030204" pitchFamily="18" charset="0"/>
                            </a:rPr>
                            <m:t>𝐼</m:t>
                          </m:r>
                        </m:e>
                        <m:sub>
                          <m:d>
                            <m:dPr>
                              <m:begChr m:val="{"/>
                              <m:endChr m:val="}"/>
                              <m:ctrlPr>
                                <a:rPr lang="es-MX" b="0" i="1" smtClean="0">
                                  <a:latin typeface="Cambria Math" panose="02040503050406030204" pitchFamily="18" charset="0"/>
                                </a:rPr>
                              </m:ctrlPr>
                            </m:dPr>
                            <m:e>
                              <m:r>
                                <a:rPr lang="es-MX" b="0" i="1" smtClean="0">
                                  <a:latin typeface="Cambria Math" panose="02040503050406030204" pitchFamily="18" charset="0"/>
                                </a:rPr>
                                <m:t>0,1,2,…</m:t>
                              </m:r>
                            </m:e>
                          </m:d>
                        </m:sub>
                      </m:sSub>
                      <m:r>
                        <a:rPr lang="es-MX" b="0" i="1" smtClean="0">
                          <a:latin typeface="Cambria Math" panose="02040503050406030204" pitchFamily="18" charset="0"/>
                        </a:rPr>
                        <m:t>(</m:t>
                      </m:r>
                      <m:r>
                        <a:rPr lang="es-MX" b="0" i="1" smtClean="0">
                          <a:latin typeface="Cambria Math" panose="02040503050406030204" pitchFamily="18" charset="0"/>
                        </a:rPr>
                        <m:t>𝑦</m:t>
                      </m:r>
                      <m:r>
                        <a:rPr lang="es-MX" b="0" i="1" smtClean="0">
                          <a:latin typeface="Cambria Math" panose="02040503050406030204" pitchFamily="18" charset="0"/>
                        </a:rPr>
                        <m:t>)</m:t>
                      </m:r>
                    </m:oMath>
                  </m:oMathPara>
                </a14:m>
                <a:endParaRPr lang="es-MX" dirty="0"/>
              </a:p>
            </p:txBody>
          </p:sp>
        </mc:Choice>
        <mc:Fallback xmlns="">
          <p:sp>
            <p:nvSpPr>
              <p:cNvPr id="25" name="CuadroTexto 24">
                <a:extLst>
                  <a:ext uri="{FF2B5EF4-FFF2-40B4-BE49-F238E27FC236}">
                    <a16:creationId xmlns:a16="http://schemas.microsoft.com/office/drawing/2014/main" id="{9E214BB4-4389-4432-83D2-56D8E803696D}"/>
                  </a:ext>
                </a:extLst>
              </p:cNvPr>
              <p:cNvSpPr txBox="1">
                <a:spLocks noRot="1" noChangeAspect="1" noMove="1" noResize="1" noEditPoints="1" noAdjustHandles="1" noChangeArrowheads="1" noChangeShapeType="1" noTextEdit="1"/>
              </p:cNvSpPr>
              <p:nvPr/>
            </p:nvSpPr>
            <p:spPr>
              <a:xfrm>
                <a:off x="395675" y="2389827"/>
                <a:ext cx="3634328" cy="396070"/>
              </a:xfrm>
              <a:prstGeom prst="rect">
                <a:avLst/>
              </a:prstGeom>
              <a:blipFill>
                <a:blip r:embed="rId9"/>
                <a:stretch>
                  <a:fillRect l="-1174" r="-1007" b="-1692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4EC0D546-2722-4542-83AD-4F7B10981094}"/>
                  </a:ext>
                </a:extLst>
              </p:cNvPr>
              <p:cNvSpPr txBox="1"/>
              <p:nvPr/>
            </p:nvSpPr>
            <p:spPr>
              <a:xfrm>
                <a:off x="4572000" y="1975321"/>
                <a:ext cx="18596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𝑦</m:t>
                      </m:r>
                      <m:r>
                        <a:rPr lang="es-MX" b="0" i="1" smtClean="0">
                          <a:latin typeface="Cambria Math" panose="02040503050406030204" pitchFamily="18" charset="0"/>
                        </a:rPr>
                        <m:t> ~ </m:t>
                      </m:r>
                      <m:r>
                        <a:rPr lang="es-MX" b="0" i="1" smtClean="0">
                          <a:latin typeface="Cambria Math" panose="02040503050406030204" pitchFamily="18" charset="0"/>
                        </a:rPr>
                        <m:t>𝑁𝑒𝑔𝐵𝑖𝑛</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=10, </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𝑏</m:t>
                          </m:r>
                        </m:e>
                        <m:sub>
                          <m:r>
                            <a:rPr lang="es-MX" b="0" i="1" smtClean="0">
                              <a:latin typeface="Cambria Math" panose="02040503050406030204" pitchFamily="18" charset="0"/>
                            </a:rPr>
                            <m:t>𝑖</m:t>
                          </m:r>
                        </m:sub>
                      </m:sSub>
                      <m:r>
                        <a:rPr lang="es-MX" b="0" i="1" smtClean="0">
                          <a:latin typeface="Cambria Math" panose="02040503050406030204" pitchFamily="18" charset="0"/>
                        </a:rPr>
                        <m:t>)</m:t>
                      </m:r>
                    </m:oMath>
                  </m:oMathPara>
                </a14:m>
                <a:endParaRPr lang="es-MX" dirty="0"/>
              </a:p>
            </p:txBody>
          </p:sp>
        </mc:Choice>
        <mc:Fallback xmlns="">
          <p:sp>
            <p:nvSpPr>
              <p:cNvPr id="26" name="CuadroTexto 25">
                <a:extLst>
                  <a:ext uri="{FF2B5EF4-FFF2-40B4-BE49-F238E27FC236}">
                    <a16:creationId xmlns:a16="http://schemas.microsoft.com/office/drawing/2014/main" id="{4EC0D546-2722-4542-83AD-4F7B10981094}"/>
                  </a:ext>
                </a:extLst>
              </p:cNvPr>
              <p:cNvSpPr txBox="1">
                <a:spLocks noRot="1" noChangeAspect="1" noMove="1" noResize="1" noEditPoints="1" noAdjustHandles="1" noChangeArrowheads="1" noChangeShapeType="1" noTextEdit="1"/>
              </p:cNvSpPr>
              <p:nvPr/>
            </p:nvSpPr>
            <p:spPr>
              <a:xfrm>
                <a:off x="4572000" y="1975321"/>
                <a:ext cx="1859675" cy="215444"/>
              </a:xfrm>
              <a:prstGeom prst="rect">
                <a:avLst/>
              </a:prstGeom>
              <a:blipFill>
                <a:blip r:embed="rId10"/>
                <a:stretch>
                  <a:fillRect l="-1639" r="-2623" b="-3714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A92725B0-FDF2-4DF5-A2E6-FC03EAAB022C}"/>
                  </a:ext>
                </a:extLst>
              </p:cNvPr>
              <p:cNvSpPr txBox="1"/>
              <p:nvPr/>
            </p:nvSpPr>
            <p:spPr>
              <a:xfrm>
                <a:off x="4546639" y="2917615"/>
                <a:ext cx="10316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𝜂</m:t>
                          </m:r>
                        </m:e>
                        <m:sub>
                          <m:r>
                            <a:rPr lang="es-MX" b="0" i="1" smtClean="0">
                              <a:latin typeface="Cambria Math" panose="02040503050406030204" pitchFamily="18" charset="0"/>
                            </a:rPr>
                            <m:t>𝑖</m:t>
                          </m:r>
                        </m:sub>
                      </m:sSub>
                      <m:r>
                        <a:rPr lang="es-MX" b="0" i="1" smtClean="0">
                          <a:latin typeface="Cambria Math" panose="02040503050406030204" pitchFamily="18" charset="0"/>
                        </a:rPr>
                        <m:t>=</m:t>
                      </m:r>
                      <m:r>
                        <a:rPr lang="es-MX" b="0" i="1" smtClean="0">
                          <a:latin typeface="Cambria Math" panose="02040503050406030204" pitchFamily="18" charset="0"/>
                        </a:rPr>
                        <m:t>𝛼</m:t>
                      </m:r>
                      <m:r>
                        <a:rPr lang="es-MX" b="0" i="1" smtClean="0">
                          <a:latin typeface="Cambria Math" panose="02040503050406030204" pitchFamily="18" charset="0"/>
                        </a:rPr>
                        <m:t>+</m:t>
                      </m:r>
                      <m:r>
                        <a:rPr lang="es-MX" b="0" i="1" smtClean="0">
                          <a:latin typeface="Cambria Math" panose="02040503050406030204" pitchFamily="18" charset="0"/>
                        </a:rPr>
                        <m:t>𝛽</m:t>
                      </m:r>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oMath>
                  </m:oMathPara>
                </a14:m>
                <a:endParaRPr lang="es-MX" dirty="0"/>
              </a:p>
            </p:txBody>
          </p:sp>
        </mc:Choice>
        <mc:Fallback xmlns="">
          <p:sp>
            <p:nvSpPr>
              <p:cNvPr id="27" name="CuadroTexto 26">
                <a:extLst>
                  <a:ext uri="{FF2B5EF4-FFF2-40B4-BE49-F238E27FC236}">
                    <a16:creationId xmlns:a16="http://schemas.microsoft.com/office/drawing/2014/main" id="{A92725B0-FDF2-4DF5-A2E6-FC03EAAB022C}"/>
                  </a:ext>
                </a:extLst>
              </p:cNvPr>
              <p:cNvSpPr txBox="1">
                <a:spLocks noRot="1" noChangeAspect="1" noMove="1" noResize="1" noEditPoints="1" noAdjustHandles="1" noChangeArrowheads="1" noChangeShapeType="1" noTextEdit="1"/>
              </p:cNvSpPr>
              <p:nvPr/>
            </p:nvSpPr>
            <p:spPr>
              <a:xfrm>
                <a:off x="4546639" y="2917615"/>
                <a:ext cx="1031693" cy="215444"/>
              </a:xfrm>
              <a:prstGeom prst="rect">
                <a:avLst/>
              </a:prstGeom>
              <a:blipFill>
                <a:blip r:embed="rId5"/>
                <a:stretch>
                  <a:fillRect l="-3550" b="-34286"/>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CC73B23C-F551-4DDB-9F44-5AA8F9BD15B1}"/>
                  </a:ext>
                </a:extLst>
              </p:cNvPr>
              <p:cNvSpPr txBox="1"/>
              <p:nvPr/>
            </p:nvSpPr>
            <p:spPr>
              <a:xfrm>
                <a:off x="4572000" y="3329558"/>
                <a:ext cx="980973" cy="4047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𝑖</m:t>
                          </m: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m:t>
                          </m:r>
                          <m:sSup>
                            <m:sSupPr>
                              <m:ctrlPr>
                                <a:rPr lang="es-MX" b="0" i="1" smtClean="0">
                                  <a:latin typeface="Cambria Math" panose="02040503050406030204" pitchFamily="18" charset="0"/>
                                </a:rPr>
                              </m:ctrlPr>
                            </m:sSupPr>
                            <m:e>
                              <m:r>
                                <a:rPr lang="es-MX" b="0" i="1" smtClean="0">
                                  <a:latin typeface="Cambria Math" panose="02040503050406030204" pitchFamily="18" charset="0"/>
                                </a:rPr>
                                <m:t>𝑒</m:t>
                              </m:r>
                            </m:e>
                            <m:sup>
                              <m:sSub>
                                <m:sSubPr>
                                  <m:ctrlPr>
                                    <a:rPr lang="es-MX" b="0" i="1" smtClean="0">
                                      <a:latin typeface="Cambria Math" panose="02040503050406030204" pitchFamily="18" charset="0"/>
                                    </a:rPr>
                                  </m:ctrlPr>
                                </m:sSubPr>
                                <m:e>
                                  <m:r>
                                    <a:rPr lang="es-MX" b="0" i="1" smtClean="0">
                                      <a:latin typeface="Cambria Math" panose="02040503050406030204" pitchFamily="18" charset="0"/>
                                    </a:rPr>
                                    <m:t>𝜂</m:t>
                                  </m:r>
                                </m:e>
                                <m:sub>
                                  <m:r>
                                    <a:rPr lang="es-MX" b="0" i="1" smtClean="0">
                                      <a:latin typeface="Cambria Math" panose="02040503050406030204" pitchFamily="18" charset="0"/>
                                    </a:rPr>
                                    <m:t>𝑖</m:t>
                                  </m:r>
                                </m:sub>
                              </m:sSub>
                            </m:sup>
                          </m:sSup>
                        </m:den>
                      </m:f>
                    </m:oMath>
                  </m:oMathPara>
                </a14:m>
                <a:endParaRPr lang="es-MX" dirty="0"/>
              </a:p>
            </p:txBody>
          </p:sp>
        </mc:Choice>
        <mc:Fallback xmlns="">
          <p:sp>
            <p:nvSpPr>
              <p:cNvPr id="28" name="CuadroTexto 27">
                <a:extLst>
                  <a:ext uri="{FF2B5EF4-FFF2-40B4-BE49-F238E27FC236}">
                    <a16:creationId xmlns:a16="http://schemas.microsoft.com/office/drawing/2014/main" id="{CC73B23C-F551-4DDB-9F44-5AA8F9BD15B1}"/>
                  </a:ext>
                </a:extLst>
              </p:cNvPr>
              <p:cNvSpPr txBox="1">
                <a:spLocks noRot="1" noChangeAspect="1" noMove="1" noResize="1" noEditPoints="1" noAdjustHandles="1" noChangeArrowheads="1" noChangeShapeType="1" noTextEdit="1"/>
              </p:cNvSpPr>
              <p:nvPr/>
            </p:nvSpPr>
            <p:spPr>
              <a:xfrm>
                <a:off x="4572000" y="3329558"/>
                <a:ext cx="980973" cy="404726"/>
              </a:xfrm>
              <a:prstGeom prst="rect">
                <a:avLst/>
              </a:prstGeom>
              <a:blipFill>
                <a:blip r:embed="rId11"/>
                <a:stretch>
                  <a:fillRect l="-3106" b="-11940"/>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E9F04E49-B8E3-4AA4-8704-3B81627060BF}"/>
                  </a:ext>
                </a:extLst>
              </p:cNvPr>
              <p:cNvSpPr txBox="1"/>
              <p:nvPr/>
            </p:nvSpPr>
            <p:spPr>
              <a:xfrm>
                <a:off x="4572000" y="3930783"/>
                <a:ext cx="74699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𝜋</m:t>
                      </m:r>
                      <m:d>
                        <m:dPr>
                          <m:ctrlPr>
                            <a:rPr lang="es-MX" b="0" i="1" smtClean="0">
                              <a:latin typeface="Cambria Math" panose="02040503050406030204" pitchFamily="18" charset="0"/>
                            </a:rPr>
                          </m:ctrlPr>
                        </m:dPr>
                        <m:e>
                          <m:r>
                            <a:rPr lang="es-MX" b="0" i="1" smtClean="0">
                              <a:latin typeface="Cambria Math" panose="02040503050406030204" pitchFamily="18" charset="0"/>
                            </a:rPr>
                            <m:t>𝛼</m:t>
                          </m:r>
                        </m:e>
                      </m:d>
                      <m:r>
                        <a:rPr lang="es-MX" b="0" i="1" smtClean="0">
                          <a:latin typeface="Cambria Math" panose="02040503050406030204" pitchFamily="18" charset="0"/>
                        </a:rPr>
                        <m:t>∝1</m:t>
                      </m:r>
                    </m:oMath>
                  </m:oMathPara>
                </a14:m>
                <a:endParaRPr lang="es-MX" dirty="0"/>
              </a:p>
            </p:txBody>
          </p:sp>
        </mc:Choice>
        <mc:Fallback xmlns="">
          <p:sp>
            <p:nvSpPr>
              <p:cNvPr id="29" name="CuadroTexto 28">
                <a:extLst>
                  <a:ext uri="{FF2B5EF4-FFF2-40B4-BE49-F238E27FC236}">
                    <a16:creationId xmlns:a16="http://schemas.microsoft.com/office/drawing/2014/main" id="{E9F04E49-B8E3-4AA4-8704-3B81627060BF}"/>
                  </a:ext>
                </a:extLst>
              </p:cNvPr>
              <p:cNvSpPr txBox="1">
                <a:spLocks noRot="1" noChangeAspect="1" noMove="1" noResize="1" noEditPoints="1" noAdjustHandles="1" noChangeArrowheads="1" noChangeShapeType="1" noTextEdit="1"/>
              </p:cNvSpPr>
              <p:nvPr/>
            </p:nvSpPr>
            <p:spPr>
              <a:xfrm>
                <a:off x="4572000" y="3930783"/>
                <a:ext cx="746999" cy="215444"/>
              </a:xfrm>
              <a:prstGeom prst="rect">
                <a:avLst/>
              </a:prstGeom>
              <a:blipFill>
                <a:blip r:embed="rId12"/>
                <a:stretch>
                  <a:fillRect l="-1626" r="-4065" b="-8571"/>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EFFF4458-582D-4F76-8E35-73CB8F9539DF}"/>
                  </a:ext>
                </a:extLst>
              </p:cNvPr>
              <p:cNvSpPr txBox="1"/>
              <p:nvPr/>
            </p:nvSpPr>
            <p:spPr>
              <a:xfrm>
                <a:off x="4572000" y="4361089"/>
                <a:ext cx="74860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𝜋</m:t>
                      </m:r>
                      <m:d>
                        <m:dPr>
                          <m:ctrlPr>
                            <a:rPr lang="es-MX" b="0" i="1" smtClean="0">
                              <a:latin typeface="Cambria Math" panose="02040503050406030204" pitchFamily="18" charset="0"/>
                            </a:rPr>
                          </m:ctrlPr>
                        </m:dPr>
                        <m:e>
                          <m:r>
                            <a:rPr lang="es-MX" b="0" i="1" smtClean="0">
                              <a:latin typeface="Cambria Math" panose="02040503050406030204" pitchFamily="18" charset="0"/>
                            </a:rPr>
                            <m:t>𝛽</m:t>
                          </m:r>
                        </m:e>
                      </m:d>
                      <m:r>
                        <a:rPr lang="es-MX" b="0" i="1" smtClean="0">
                          <a:latin typeface="Cambria Math" panose="02040503050406030204" pitchFamily="18" charset="0"/>
                        </a:rPr>
                        <m:t>∝1</m:t>
                      </m:r>
                    </m:oMath>
                  </m:oMathPara>
                </a14:m>
                <a:endParaRPr lang="es-MX" dirty="0"/>
              </a:p>
            </p:txBody>
          </p:sp>
        </mc:Choice>
        <mc:Fallback xmlns="">
          <p:sp>
            <p:nvSpPr>
              <p:cNvPr id="30" name="CuadroTexto 29">
                <a:extLst>
                  <a:ext uri="{FF2B5EF4-FFF2-40B4-BE49-F238E27FC236}">
                    <a16:creationId xmlns:a16="http://schemas.microsoft.com/office/drawing/2014/main" id="{EFFF4458-582D-4F76-8E35-73CB8F9539DF}"/>
                  </a:ext>
                </a:extLst>
              </p:cNvPr>
              <p:cNvSpPr txBox="1">
                <a:spLocks noRot="1" noChangeAspect="1" noMove="1" noResize="1" noEditPoints="1" noAdjustHandles="1" noChangeArrowheads="1" noChangeShapeType="1" noTextEdit="1"/>
              </p:cNvSpPr>
              <p:nvPr/>
            </p:nvSpPr>
            <p:spPr>
              <a:xfrm>
                <a:off x="4572000" y="4361089"/>
                <a:ext cx="748602" cy="215444"/>
              </a:xfrm>
              <a:prstGeom prst="rect">
                <a:avLst/>
              </a:prstGeom>
              <a:blipFill>
                <a:blip r:embed="rId13"/>
                <a:stretch>
                  <a:fillRect l="-1626" r="-4065" b="-33333"/>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88F80D64-D969-495A-8CBD-FADF45ADB966}"/>
                  </a:ext>
                </a:extLst>
              </p:cNvPr>
              <p:cNvSpPr txBox="1"/>
              <p:nvPr/>
            </p:nvSpPr>
            <p:spPr>
              <a:xfrm>
                <a:off x="4572000" y="2317225"/>
                <a:ext cx="4264950" cy="509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𝑓</m:t>
                      </m:r>
                      <m:d>
                        <m:dPr>
                          <m:ctrlPr>
                            <a:rPr lang="es-MX" b="0" i="1" smtClean="0">
                              <a:latin typeface="Cambria Math" panose="02040503050406030204" pitchFamily="18" charset="0"/>
                            </a:rPr>
                          </m:ctrlPr>
                        </m:dPr>
                        <m:e>
                          <m:r>
                            <a:rPr lang="es-MX" b="0" i="1" smtClean="0">
                              <a:latin typeface="Cambria Math" panose="02040503050406030204" pitchFamily="18" charset="0"/>
                            </a:rPr>
                            <m:t>𝑦</m:t>
                          </m:r>
                        </m:e>
                        <m:e>
                          <m:r>
                            <a:rPr lang="es-MX" b="0" i="1" smtClean="0">
                              <a:latin typeface="Cambria Math" panose="02040503050406030204" pitchFamily="18" charset="0"/>
                            </a:rPr>
                            <m:t>𝑟</m:t>
                          </m:r>
                          <m:r>
                            <a:rPr lang="es-MX" b="0" i="1" smtClean="0">
                              <a:latin typeface="Cambria Math" panose="02040503050406030204" pitchFamily="18" charset="0"/>
                            </a:rPr>
                            <m:t>, </m:t>
                          </m:r>
                          <m:r>
                            <a:rPr lang="es-MX" b="0" i="1" smtClean="0">
                              <a:latin typeface="Cambria Math" panose="02040503050406030204" pitchFamily="18" charset="0"/>
                            </a:rPr>
                            <m:t>𝑏</m:t>
                          </m:r>
                        </m:e>
                      </m:d>
                      <m:r>
                        <a:rPr lang="es-MX" b="0" i="0" smtClean="0">
                          <a:latin typeface="Cambria Math" panose="02040503050406030204" pitchFamily="18" charset="0"/>
                        </a:rPr>
                        <m:t>= </m:t>
                      </m:r>
                      <m:d>
                        <m:dPr>
                          <m:ctrlPr>
                            <a:rPr lang="es-MX" b="0" i="1" smtClean="0">
                              <a:latin typeface="Cambria Math" panose="02040503050406030204" pitchFamily="18" charset="0"/>
                            </a:rPr>
                          </m:ctrlPr>
                        </m:dPr>
                        <m:e>
                          <m:m>
                            <m:mPr>
                              <m:mcs>
                                <m:mc>
                                  <m:mcPr>
                                    <m:count m:val="1"/>
                                    <m:mcJc m:val="center"/>
                                  </m:mcPr>
                                </m:mc>
                              </m:mcs>
                              <m:ctrlPr>
                                <a:rPr lang="es-MX" b="0" i="1" smtClean="0">
                                  <a:latin typeface="Cambria Math" panose="02040503050406030204" pitchFamily="18" charset="0"/>
                                </a:rPr>
                              </m:ctrlPr>
                            </m:mPr>
                            <m:mr>
                              <m:e>
                                <m:r>
                                  <m:rPr>
                                    <m:brk m:alnAt="7"/>
                                  </m:rPr>
                                  <a:rPr lang="es-MX" b="0" i="1" smtClean="0">
                                    <a:latin typeface="Cambria Math" panose="02040503050406030204" pitchFamily="18" charset="0"/>
                                  </a:rPr>
                                  <m:t>𝑦</m:t>
                                </m:r>
                                <m:r>
                                  <a:rPr lang="es-MX" b="0" i="1" smtClean="0">
                                    <a:latin typeface="Cambria Math" panose="02040503050406030204" pitchFamily="18" charset="0"/>
                                  </a:rPr>
                                  <m:t>+</m:t>
                                </m:r>
                                <m:r>
                                  <a:rPr lang="es-MX" b="0" i="1" smtClean="0">
                                    <a:latin typeface="Cambria Math" panose="02040503050406030204" pitchFamily="18" charset="0"/>
                                  </a:rPr>
                                  <m:t>𝑟</m:t>
                                </m:r>
                                <m:r>
                                  <a:rPr lang="es-MX" b="0" i="1" smtClean="0">
                                    <a:latin typeface="Cambria Math" panose="02040503050406030204" pitchFamily="18" charset="0"/>
                                  </a:rPr>
                                  <m:t>−1</m:t>
                                </m:r>
                              </m:e>
                            </m:mr>
                            <m:mr>
                              <m:e>
                                <m:r>
                                  <a:rPr lang="es-MX" b="0" i="1" smtClean="0">
                                    <a:latin typeface="Cambria Math" panose="02040503050406030204" pitchFamily="18" charset="0"/>
                                  </a:rPr>
                                  <m:t>𝑦</m:t>
                                </m:r>
                              </m:e>
                            </m:mr>
                          </m:m>
                        </m:e>
                      </m:d>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𝑏</m:t>
                                  </m:r>
                                </m:num>
                                <m:den>
                                  <m:r>
                                    <a:rPr lang="es-MX" b="0" i="1" smtClean="0">
                                      <a:latin typeface="Cambria Math" panose="02040503050406030204" pitchFamily="18" charset="0"/>
                                    </a:rPr>
                                    <m:t>1+</m:t>
                                  </m:r>
                                  <m:r>
                                    <a:rPr lang="es-MX" b="0" i="1" smtClean="0">
                                      <a:latin typeface="Cambria Math" panose="02040503050406030204" pitchFamily="18" charset="0"/>
                                    </a:rPr>
                                    <m:t>𝑏</m:t>
                                  </m:r>
                                </m:den>
                              </m:f>
                            </m:e>
                          </m:d>
                        </m:e>
                        <m:sup>
                          <m:r>
                            <a:rPr lang="es-MX" b="0" i="1" smtClean="0">
                              <a:latin typeface="Cambria Math" panose="02040503050406030204" pitchFamily="18" charset="0"/>
                            </a:rPr>
                            <m:t>𝑟</m:t>
                          </m:r>
                        </m:sup>
                      </m:sSup>
                      <m:sSup>
                        <m:sSupPr>
                          <m:ctrlPr>
                            <a:rPr lang="es-MX" b="0" i="1" smtClean="0">
                              <a:latin typeface="Cambria Math" panose="02040503050406030204" pitchFamily="18" charset="0"/>
                            </a:rPr>
                          </m:ctrlPr>
                        </m:sSupPr>
                        <m:e>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1</m:t>
                                  </m:r>
                                </m:num>
                                <m:den>
                                  <m:r>
                                    <a:rPr lang="es-MX" b="0" i="1" smtClean="0">
                                      <a:latin typeface="Cambria Math" panose="02040503050406030204" pitchFamily="18" charset="0"/>
                                    </a:rPr>
                                    <m:t>1+</m:t>
                                  </m:r>
                                  <m:r>
                                    <a:rPr lang="es-MX" b="0" i="1" smtClean="0">
                                      <a:latin typeface="Cambria Math" panose="02040503050406030204" pitchFamily="18" charset="0"/>
                                    </a:rPr>
                                    <m:t>𝑏</m:t>
                                  </m:r>
                                </m:den>
                              </m:f>
                            </m:e>
                          </m:d>
                        </m:e>
                        <m:sup>
                          <m:r>
                            <a:rPr lang="es-MX" b="0" i="1" smtClean="0">
                              <a:latin typeface="Cambria Math" panose="02040503050406030204" pitchFamily="18" charset="0"/>
                            </a:rPr>
                            <m:t>𝑦</m:t>
                          </m:r>
                        </m:sup>
                      </m:sSup>
                      <m:sSub>
                        <m:sSubPr>
                          <m:ctrlPr>
                            <a:rPr lang="es-MX" b="0" i="1" smtClean="0">
                              <a:latin typeface="Cambria Math" panose="02040503050406030204" pitchFamily="18" charset="0"/>
                            </a:rPr>
                          </m:ctrlPr>
                        </m:sSubPr>
                        <m:e>
                          <m:r>
                            <a:rPr lang="es-MX" b="0" i="1" smtClean="0">
                              <a:latin typeface="Cambria Math" panose="02040503050406030204" pitchFamily="18" charset="0"/>
                            </a:rPr>
                            <m:t>𝐼</m:t>
                          </m:r>
                        </m:e>
                        <m:sub>
                          <m:d>
                            <m:dPr>
                              <m:begChr m:val="{"/>
                              <m:endChr m:val="}"/>
                              <m:ctrlPr>
                                <a:rPr lang="es-MX" b="0" i="1" smtClean="0">
                                  <a:latin typeface="Cambria Math" panose="02040503050406030204" pitchFamily="18" charset="0"/>
                                </a:rPr>
                              </m:ctrlPr>
                            </m:dPr>
                            <m:e>
                              <m:r>
                                <a:rPr lang="es-MX" b="0" i="1" smtClean="0">
                                  <a:latin typeface="Cambria Math" panose="02040503050406030204" pitchFamily="18" charset="0"/>
                                </a:rPr>
                                <m:t>0,1,2,…</m:t>
                              </m:r>
                            </m:e>
                          </m:d>
                        </m:sub>
                      </m:sSub>
                      <m:r>
                        <a:rPr lang="es-MX" b="0" i="1" smtClean="0">
                          <a:latin typeface="Cambria Math" panose="02040503050406030204" pitchFamily="18" charset="0"/>
                        </a:rPr>
                        <m:t>(</m:t>
                      </m:r>
                      <m:r>
                        <a:rPr lang="es-MX" b="0" i="1" smtClean="0">
                          <a:latin typeface="Cambria Math" panose="02040503050406030204" pitchFamily="18" charset="0"/>
                        </a:rPr>
                        <m:t>𝑦</m:t>
                      </m:r>
                      <m:r>
                        <a:rPr lang="es-MX" b="0" i="1" smtClean="0">
                          <a:latin typeface="Cambria Math" panose="02040503050406030204" pitchFamily="18" charset="0"/>
                        </a:rPr>
                        <m:t>)</m:t>
                      </m:r>
                    </m:oMath>
                  </m:oMathPara>
                </a14:m>
                <a:endParaRPr lang="es-MX" dirty="0"/>
              </a:p>
            </p:txBody>
          </p:sp>
        </mc:Choice>
        <mc:Fallback xmlns="">
          <p:sp>
            <p:nvSpPr>
              <p:cNvPr id="31" name="CuadroTexto 30">
                <a:extLst>
                  <a:ext uri="{FF2B5EF4-FFF2-40B4-BE49-F238E27FC236}">
                    <a16:creationId xmlns:a16="http://schemas.microsoft.com/office/drawing/2014/main" id="{88F80D64-D969-495A-8CBD-FADF45ADB966}"/>
                  </a:ext>
                </a:extLst>
              </p:cNvPr>
              <p:cNvSpPr txBox="1">
                <a:spLocks noRot="1" noChangeAspect="1" noMove="1" noResize="1" noEditPoints="1" noAdjustHandles="1" noChangeArrowheads="1" noChangeShapeType="1" noTextEdit="1"/>
              </p:cNvSpPr>
              <p:nvPr/>
            </p:nvSpPr>
            <p:spPr>
              <a:xfrm>
                <a:off x="4572000" y="2317225"/>
                <a:ext cx="4264950" cy="509050"/>
              </a:xfrm>
              <a:prstGeom prst="rect">
                <a:avLst/>
              </a:prstGeom>
              <a:blipFill>
                <a:blip r:embed="rId14"/>
                <a:stretch>
                  <a:fillRect/>
                </a:stretch>
              </a:blipFill>
            </p:spPr>
            <p:txBody>
              <a:bodyPr/>
              <a:lstStyle/>
              <a:p>
                <a:r>
                  <a:rPr lang="es-MX">
                    <a:noFill/>
                  </a:rPr>
                  <a:t> </a:t>
                </a:r>
              </a:p>
            </p:txBody>
          </p:sp>
        </mc:Fallback>
      </mc:AlternateContent>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ACBB9FCB-2679-4333-8126-8B16ADE9F17C}"/>
                  </a:ext>
                </a:extLst>
              </p:cNvPr>
              <p:cNvSpPr txBox="1"/>
              <p:nvPr/>
            </p:nvSpPr>
            <p:spPr>
              <a:xfrm>
                <a:off x="6338509" y="3329558"/>
                <a:ext cx="898900" cy="4053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𝑏</m:t>
                          </m:r>
                        </m:e>
                        <m:sub>
                          <m:r>
                            <a:rPr lang="es-MX" b="0" i="1" smtClean="0">
                              <a:latin typeface="Cambria Math" panose="02040503050406030204" pitchFamily="18" charset="0"/>
                            </a:rPr>
                            <m:t>𝑖</m:t>
                          </m:r>
                        </m:sub>
                      </m:sSub>
                      <m:r>
                        <a:rPr lang="es-MX" b="0" i="1" smtClean="0">
                          <a:latin typeface="Cambria Math" panose="02040503050406030204" pitchFamily="18" charset="0"/>
                        </a:rPr>
                        <m:t>=</m:t>
                      </m:r>
                      <m:f>
                        <m:fPr>
                          <m:ctrlPr>
                            <a:rPr lang="es-MX" b="0" i="1" smtClean="0">
                              <a:latin typeface="Cambria Math" panose="02040503050406030204" pitchFamily="18" charset="0"/>
                            </a:rPr>
                          </m:ctrlPr>
                        </m:fPr>
                        <m:num>
                          <m:sSub>
                            <m:sSubPr>
                              <m:ctrlPr>
                                <a:rPr lang="es-MX" b="0" i="1" smtClean="0">
                                  <a:latin typeface="Cambria Math" panose="02040503050406030204" pitchFamily="18" charset="0"/>
                                </a:rPr>
                              </m:ctrlPr>
                            </m:sSubPr>
                            <m:e>
                              <m:r>
                                <a:rPr lang="es-MX" b="0" i="1" smtClean="0">
                                  <a:latin typeface="Cambria Math" panose="02040503050406030204" pitchFamily="18" charset="0"/>
                                </a:rPr>
                                <m:t>𝑝</m:t>
                              </m:r>
                            </m:e>
                            <m:sub>
                              <m:r>
                                <a:rPr lang="es-MX" b="0" i="1" smtClean="0">
                                  <a:latin typeface="Cambria Math" panose="02040503050406030204" pitchFamily="18" charset="0"/>
                                </a:rPr>
                                <m:t>𝑖</m:t>
                              </m:r>
                            </m:sub>
                          </m:sSub>
                        </m:num>
                        <m:den>
                          <m:sSub>
                            <m:sSubPr>
                              <m:ctrlPr>
                                <a:rPr lang="es-MX" b="0" i="1" smtClean="0">
                                  <a:latin typeface="Cambria Math" panose="02040503050406030204" pitchFamily="18" charset="0"/>
                                </a:rPr>
                              </m:ctrlPr>
                            </m:sSubPr>
                            <m:e>
                              <m:r>
                                <a:rPr lang="es-MX" b="0" i="1" smtClean="0">
                                  <a:latin typeface="Cambria Math" panose="02040503050406030204" pitchFamily="18" charset="0"/>
                                </a:rPr>
                                <m:t>1−</m:t>
                              </m:r>
                              <m:r>
                                <a:rPr lang="es-MX" b="0" i="1" smtClean="0">
                                  <a:latin typeface="Cambria Math" panose="02040503050406030204" pitchFamily="18" charset="0"/>
                                </a:rPr>
                                <m:t>𝑝</m:t>
                              </m:r>
                            </m:e>
                            <m:sub>
                              <m:r>
                                <a:rPr lang="es-MX" b="0" i="1" smtClean="0">
                                  <a:latin typeface="Cambria Math" panose="02040503050406030204" pitchFamily="18" charset="0"/>
                                </a:rPr>
                                <m:t>𝑖</m:t>
                              </m:r>
                            </m:sub>
                          </m:sSub>
                        </m:den>
                      </m:f>
                    </m:oMath>
                  </m:oMathPara>
                </a14:m>
                <a:endParaRPr lang="es-MX" dirty="0"/>
              </a:p>
            </p:txBody>
          </p:sp>
        </mc:Choice>
        <mc:Fallback xmlns="">
          <p:sp>
            <p:nvSpPr>
              <p:cNvPr id="32" name="CuadroTexto 31">
                <a:extLst>
                  <a:ext uri="{FF2B5EF4-FFF2-40B4-BE49-F238E27FC236}">
                    <a16:creationId xmlns:a16="http://schemas.microsoft.com/office/drawing/2014/main" id="{ACBB9FCB-2679-4333-8126-8B16ADE9F17C}"/>
                  </a:ext>
                </a:extLst>
              </p:cNvPr>
              <p:cNvSpPr txBox="1">
                <a:spLocks noRot="1" noChangeAspect="1" noMove="1" noResize="1" noEditPoints="1" noAdjustHandles="1" noChangeArrowheads="1" noChangeShapeType="1" noTextEdit="1"/>
              </p:cNvSpPr>
              <p:nvPr/>
            </p:nvSpPr>
            <p:spPr>
              <a:xfrm>
                <a:off x="6338509" y="3329558"/>
                <a:ext cx="898900" cy="405304"/>
              </a:xfrm>
              <a:prstGeom prst="rect">
                <a:avLst/>
              </a:prstGeom>
              <a:blipFill>
                <a:blip r:embed="rId15"/>
                <a:stretch>
                  <a:fillRect l="-4082" t="-1493" b="-13433"/>
                </a:stretch>
              </a:blipFill>
            </p:spPr>
            <p:txBody>
              <a:bodyPr/>
              <a:lstStyle/>
              <a:p>
                <a:r>
                  <a:rPr lang="es-MX">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0"/>
          <p:cNvPicPr preferRelativeResize="0"/>
          <p:nvPr/>
        </p:nvPicPr>
        <p:blipFill>
          <a:blip r:embed="rId3">
            <a:alphaModFix/>
          </a:blip>
          <a:stretch>
            <a:fillRect/>
          </a:stretch>
        </p:blipFill>
        <p:spPr>
          <a:xfrm>
            <a:off x="8014365" y="194925"/>
            <a:ext cx="582260" cy="583800"/>
          </a:xfrm>
          <a:prstGeom prst="rect">
            <a:avLst/>
          </a:prstGeom>
          <a:noFill/>
          <a:ln>
            <a:noFill/>
          </a:ln>
        </p:spPr>
      </p:pic>
      <p:sp>
        <p:nvSpPr>
          <p:cNvPr id="264" name="Google Shape;264;p30"/>
          <p:cNvSpPr txBox="1"/>
          <p:nvPr/>
        </p:nvSpPr>
        <p:spPr>
          <a:xfrm>
            <a:off x="547375" y="355050"/>
            <a:ext cx="1650900" cy="5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419" sz="3600" b="1">
                <a:latin typeface="Courier New"/>
                <a:ea typeface="Courier New"/>
                <a:cs typeface="Courier New"/>
                <a:sym typeface="Courier New"/>
              </a:rPr>
              <a:t>JAGS</a:t>
            </a:r>
            <a:endParaRPr sz="3600" b="1">
              <a:latin typeface="Courier New"/>
              <a:ea typeface="Courier New"/>
              <a:cs typeface="Courier New"/>
              <a:sym typeface="Courier New"/>
            </a:endParaRPr>
          </a:p>
        </p:txBody>
      </p:sp>
      <p:pic>
        <p:nvPicPr>
          <p:cNvPr id="265" name="Google Shape;265;p30"/>
          <p:cNvPicPr preferRelativeResize="0"/>
          <p:nvPr/>
        </p:nvPicPr>
        <p:blipFill rotWithShape="1">
          <a:blip r:embed="rId4">
            <a:alphaModFix/>
          </a:blip>
          <a:srcRect t="442"/>
          <a:stretch/>
        </p:blipFill>
        <p:spPr>
          <a:xfrm>
            <a:off x="676075" y="1265700"/>
            <a:ext cx="3295200" cy="2938928"/>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pic>
        <p:nvPicPr>
          <p:cNvPr id="266" name="Google Shape;266;p30"/>
          <p:cNvPicPr preferRelativeResize="0"/>
          <p:nvPr/>
        </p:nvPicPr>
        <p:blipFill rotWithShape="1">
          <a:blip r:embed="rId5">
            <a:alphaModFix/>
          </a:blip>
          <a:srcRect/>
          <a:stretch/>
        </p:blipFill>
        <p:spPr>
          <a:xfrm>
            <a:off x="4950619" y="1265700"/>
            <a:ext cx="3810200" cy="3550183"/>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l="19" r="9"/>
          <a:stretch/>
        </p:blipFill>
        <p:spPr>
          <a:xfrm>
            <a:off x="4960036" y="152400"/>
            <a:ext cx="4031568" cy="4838701"/>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pic>
        <p:nvPicPr>
          <p:cNvPr id="272" name="Google Shape;272;p31"/>
          <p:cNvPicPr preferRelativeResize="0"/>
          <p:nvPr/>
        </p:nvPicPr>
        <p:blipFill>
          <a:blip r:embed="rId4">
            <a:alphaModFix/>
          </a:blip>
          <a:stretch>
            <a:fillRect/>
          </a:stretch>
        </p:blipFill>
        <p:spPr>
          <a:xfrm>
            <a:off x="152400" y="152400"/>
            <a:ext cx="4031566" cy="4838699"/>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6202200" y="322950"/>
            <a:ext cx="2941800" cy="766500"/>
          </a:xfrm>
          <a:prstGeom prst="rect">
            <a:avLst/>
          </a:prstGeom>
          <a:solidFill>
            <a:srgbClr val="E69138"/>
          </a:solidFill>
          <a:ln>
            <a:solidFill>
              <a:srgbClr val="E8834D"/>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000" b="1">
                <a:solidFill>
                  <a:srgbClr val="FFFFFF"/>
                </a:solidFill>
              </a:rPr>
              <a:t>Takeaways</a:t>
            </a:r>
            <a:endParaRPr sz="3000" b="1">
              <a:solidFill>
                <a:srgbClr val="FFFFFF"/>
              </a:solidFill>
            </a:endParaRPr>
          </a:p>
        </p:txBody>
      </p:sp>
      <p:sp>
        <p:nvSpPr>
          <p:cNvPr id="278" name="Google Shape;278;p32"/>
          <p:cNvSpPr txBox="1">
            <a:spLocks noGrp="1"/>
          </p:cNvSpPr>
          <p:nvPr>
            <p:ph type="body" idx="1"/>
          </p:nvPr>
        </p:nvSpPr>
        <p:spPr>
          <a:xfrm>
            <a:off x="1091575" y="270425"/>
            <a:ext cx="4557900" cy="965100"/>
          </a:xfrm>
          <a:prstGeom prst="rect">
            <a:avLst/>
          </a:prstGeom>
        </p:spPr>
        <p:txBody>
          <a:bodyPr spcFirstLastPara="1" wrap="square" lIns="91425" tIns="91425" rIns="91425" bIns="91425" anchor="t" anchorCtr="0">
            <a:noAutofit/>
          </a:bodyPr>
          <a:lstStyle/>
          <a:p>
            <a:pPr lvl="0"/>
            <a:r>
              <a:rPr lang="es-419" b="1" dirty="0">
                <a:solidFill>
                  <a:srgbClr val="094CA1"/>
                </a:solidFill>
              </a:rPr>
              <a:t>HMC</a:t>
            </a:r>
            <a:r>
              <a:rPr lang="es-419" dirty="0">
                <a:solidFill>
                  <a:srgbClr val="0000FF"/>
                </a:solidFill>
              </a:rPr>
              <a:t> </a:t>
            </a:r>
            <a:r>
              <a:rPr lang="es-419" dirty="0" err="1"/>
              <a:t>an</a:t>
            </a:r>
            <a:r>
              <a:rPr lang="es-419" dirty="0"/>
              <a:t> </a:t>
            </a:r>
            <a:r>
              <a:rPr lang="es-419" dirty="0" err="1"/>
              <a:t>improvement</a:t>
            </a:r>
            <a:r>
              <a:rPr lang="es-419" dirty="0"/>
              <a:t> </a:t>
            </a:r>
            <a:r>
              <a:rPr lang="es-419" dirty="0" err="1"/>
              <a:t>of</a:t>
            </a:r>
            <a:r>
              <a:rPr lang="es-419" dirty="0"/>
              <a:t> MH</a:t>
            </a:r>
            <a:endParaRPr dirty="0"/>
          </a:p>
          <a:p>
            <a:pPr marL="914400" lvl="1" indent="-317500" algn="l" rtl="0">
              <a:spcBef>
                <a:spcPts val="0"/>
              </a:spcBef>
              <a:spcAft>
                <a:spcPts val="0"/>
              </a:spcAft>
              <a:buSzPts val="1400"/>
              <a:buChar char="○"/>
            </a:pPr>
            <a:r>
              <a:rPr lang="es-419" dirty="0" err="1"/>
              <a:t>Why</a:t>
            </a:r>
            <a:r>
              <a:rPr lang="es-419" dirty="0"/>
              <a:t> </a:t>
            </a:r>
            <a:r>
              <a:rPr lang="es-419" dirty="0" err="1"/>
              <a:t>walk</a:t>
            </a:r>
            <a:r>
              <a:rPr lang="es-419" dirty="0"/>
              <a:t> </a:t>
            </a:r>
            <a:r>
              <a:rPr lang="es-419" dirty="0" err="1"/>
              <a:t>when</a:t>
            </a:r>
            <a:r>
              <a:rPr lang="es-419" dirty="0"/>
              <a:t> </a:t>
            </a:r>
            <a:r>
              <a:rPr lang="es-419" dirty="0" err="1"/>
              <a:t>you</a:t>
            </a:r>
            <a:r>
              <a:rPr lang="es-419" dirty="0"/>
              <a:t> can </a:t>
            </a:r>
            <a:r>
              <a:rPr lang="es-419" dirty="0" err="1"/>
              <a:t>flow</a:t>
            </a:r>
            <a:r>
              <a:rPr lang="es-419" dirty="0"/>
              <a:t>?</a:t>
            </a:r>
            <a:endParaRPr dirty="0"/>
          </a:p>
          <a:p>
            <a:pPr marL="914400" lvl="0" indent="0" algn="l" rtl="0">
              <a:spcBef>
                <a:spcPts val="1600"/>
              </a:spcBef>
              <a:spcAft>
                <a:spcPts val="1600"/>
              </a:spcAft>
              <a:buNone/>
            </a:pPr>
            <a:endParaRPr dirty="0"/>
          </a:p>
        </p:txBody>
      </p:sp>
      <p:pic>
        <p:nvPicPr>
          <p:cNvPr id="279" name="Google Shape;279;p32"/>
          <p:cNvPicPr preferRelativeResize="0"/>
          <p:nvPr/>
        </p:nvPicPr>
        <p:blipFill>
          <a:blip r:embed="rId3">
            <a:alphaModFix/>
          </a:blip>
          <a:stretch>
            <a:fillRect/>
          </a:stretch>
        </p:blipFill>
        <p:spPr>
          <a:xfrm>
            <a:off x="310816" y="1591757"/>
            <a:ext cx="623961" cy="671093"/>
          </a:xfrm>
          <a:prstGeom prst="rect">
            <a:avLst/>
          </a:prstGeom>
          <a:noFill/>
          <a:ln>
            <a:noFill/>
          </a:ln>
        </p:spPr>
      </p:pic>
      <p:pic>
        <p:nvPicPr>
          <p:cNvPr id="280" name="Google Shape;280;p32"/>
          <p:cNvPicPr preferRelativeResize="0"/>
          <p:nvPr/>
        </p:nvPicPr>
        <p:blipFill>
          <a:blip r:embed="rId4">
            <a:alphaModFix/>
          </a:blip>
          <a:stretch>
            <a:fillRect/>
          </a:stretch>
        </p:blipFill>
        <p:spPr>
          <a:xfrm>
            <a:off x="310825" y="4219971"/>
            <a:ext cx="623950" cy="672854"/>
          </a:xfrm>
          <a:prstGeom prst="rect">
            <a:avLst/>
          </a:prstGeom>
          <a:noFill/>
          <a:ln>
            <a:noFill/>
          </a:ln>
        </p:spPr>
      </p:pic>
      <p:pic>
        <p:nvPicPr>
          <p:cNvPr id="281" name="Google Shape;281;p32"/>
          <p:cNvPicPr preferRelativeResize="0"/>
          <p:nvPr/>
        </p:nvPicPr>
        <p:blipFill>
          <a:blip r:embed="rId5">
            <a:alphaModFix/>
          </a:blip>
          <a:stretch>
            <a:fillRect/>
          </a:stretch>
        </p:blipFill>
        <p:spPr>
          <a:xfrm>
            <a:off x="310824" y="3013672"/>
            <a:ext cx="623950" cy="633380"/>
          </a:xfrm>
          <a:prstGeom prst="rect">
            <a:avLst/>
          </a:prstGeom>
          <a:noFill/>
          <a:ln>
            <a:noFill/>
          </a:ln>
        </p:spPr>
      </p:pic>
      <p:pic>
        <p:nvPicPr>
          <p:cNvPr id="282" name="Google Shape;282;p32"/>
          <p:cNvPicPr preferRelativeResize="0"/>
          <p:nvPr/>
        </p:nvPicPr>
        <p:blipFill>
          <a:blip r:embed="rId6">
            <a:alphaModFix/>
          </a:blip>
          <a:stretch>
            <a:fillRect/>
          </a:stretch>
        </p:blipFill>
        <p:spPr>
          <a:xfrm>
            <a:off x="310825" y="306525"/>
            <a:ext cx="623950" cy="671086"/>
          </a:xfrm>
          <a:prstGeom prst="rect">
            <a:avLst/>
          </a:prstGeom>
          <a:noFill/>
          <a:ln>
            <a:noFill/>
          </a:ln>
        </p:spPr>
      </p:pic>
      <p:pic>
        <p:nvPicPr>
          <p:cNvPr id="283" name="Google Shape;283;p32"/>
          <p:cNvPicPr preferRelativeResize="0"/>
          <p:nvPr/>
        </p:nvPicPr>
        <p:blipFill rotWithShape="1">
          <a:blip r:embed="rId7"/>
          <a:srcRect/>
          <a:stretch/>
        </p:blipFill>
        <p:spPr>
          <a:xfrm>
            <a:off x="3512425" y="3200367"/>
            <a:ext cx="2409925" cy="1429043"/>
          </a:xfrm>
          <a:prstGeom prst="rect">
            <a:avLst/>
          </a:prstGeom>
          <a:noFill/>
          <a:ln>
            <a:noFill/>
          </a:ln>
        </p:spPr>
      </p:pic>
      <p:pic>
        <p:nvPicPr>
          <p:cNvPr id="284" name="Google Shape;284;p32"/>
          <p:cNvPicPr preferRelativeResize="0"/>
          <p:nvPr/>
        </p:nvPicPr>
        <p:blipFill rotWithShape="1">
          <a:blip r:embed="rId8"/>
          <a:srcRect/>
          <a:stretch/>
        </p:blipFill>
        <p:spPr>
          <a:xfrm>
            <a:off x="6331249" y="2860667"/>
            <a:ext cx="2812751" cy="1572769"/>
          </a:xfrm>
          <a:prstGeom prst="rect">
            <a:avLst/>
          </a:prstGeom>
          <a:noFill/>
          <a:ln>
            <a:noFill/>
          </a:ln>
        </p:spPr>
      </p:pic>
      <p:sp>
        <p:nvSpPr>
          <p:cNvPr id="285" name="Google Shape;285;p32"/>
          <p:cNvSpPr txBox="1">
            <a:spLocks noGrp="1"/>
          </p:cNvSpPr>
          <p:nvPr>
            <p:ph type="body" idx="1"/>
          </p:nvPr>
        </p:nvSpPr>
        <p:spPr>
          <a:xfrm>
            <a:off x="1059300" y="1297750"/>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dirty="0">
                <a:solidFill>
                  <a:srgbClr val="094CA1"/>
                </a:solidFill>
              </a:rPr>
              <a:t>HMC</a:t>
            </a:r>
            <a:r>
              <a:rPr lang="es-419" dirty="0"/>
              <a:t> </a:t>
            </a:r>
            <a:r>
              <a:rPr lang="es-419" dirty="0" err="1"/>
              <a:t>works</a:t>
            </a:r>
            <a:r>
              <a:rPr lang="es-419" dirty="0"/>
              <a:t> </a:t>
            </a:r>
            <a:r>
              <a:rPr lang="es-419" dirty="0" err="1"/>
              <a:t>with</a:t>
            </a:r>
            <a:r>
              <a:rPr lang="es-419" dirty="0"/>
              <a:t> </a:t>
            </a:r>
            <a:r>
              <a:rPr lang="es-419" dirty="0" err="1"/>
              <a:t>momentum</a:t>
            </a:r>
            <a:r>
              <a:rPr lang="es-419" dirty="0"/>
              <a:t> and </a:t>
            </a:r>
            <a:r>
              <a:rPr lang="es-419" dirty="0" err="1"/>
              <a:t>energy</a:t>
            </a:r>
            <a:r>
              <a:rPr lang="es-419" dirty="0"/>
              <a:t> </a:t>
            </a:r>
            <a:r>
              <a:rPr lang="es-419" dirty="0" err="1"/>
              <a:t>from</a:t>
            </a:r>
            <a:r>
              <a:rPr lang="es-419" dirty="0"/>
              <a:t> </a:t>
            </a:r>
            <a:r>
              <a:rPr lang="es-419" b="1" dirty="0" err="1"/>
              <a:t>Statistical</a:t>
            </a:r>
            <a:r>
              <a:rPr lang="es-419" b="1" dirty="0"/>
              <a:t> </a:t>
            </a:r>
            <a:r>
              <a:rPr lang="es-419" b="1" dirty="0" err="1"/>
              <a:t>Mechanics</a:t>
            </a:r>
            <a:r>
              <a:rPr lang="es-419" dirty="0"/>
              <a:t>.</a:t>
            </a:r>
            <a:endParaRPr dirty="0"/>
          </a:p>
          <a:p>
            <a:pPr marL="914400" lvl="0" indent="0" algn="l" rtl="0">
              <a:spcBef>
                <a:spcPts val="1600"/>
              </a:spcBef>
              <a:spcAft>
                <a:spcPts val="1600"/>
              </a:spcAft>
              <a:buNone/>
            </a:pPr>
            <a:endParaRPr dirty="0"/>
          </a:p>
        </p:txBody>
      </p:sp>
      <p:pic>
        <p:nvPicPr>
          <p:cNvPr id="286" name="Google Shape;286;p32"/>
          <p:cNvPicPr preferRelativeResize="0"/>
          <p:nvPr/>
        </p:nvPicPr>
        <p:blipFill>
          <a:blip r:embed="rId9">
            <a:extLst>
              <a:ext uri="{837473B0-CC2E-450A-ABE3-18F120FF3D39}">
                <a1611:picAttrSrcUrl xmlns:a1611="http://schemas.microsoft.com/office/drawing/2016/11/main" r:id="rId10"/>
              </a:ext>
            </a:extLst>
          </a:blip>
          <a:srcRect/>
          <a:stretch/>
        </p:blipFill>
        <p:spPr>
          <a:xfrm rot="20208645">
            <a:off x="7186461" y="3308109"/>
            <a:ext cx="1312675" cy="605744"/>
          </a:xfrm>
          <a:prstGeom prst="rect">
            <a:avLst/>
          </a:prstGeom>
          <a:noFill/>
          <a:ln>
            <a:noFill/>
          </a:ln>
        </p:spPr>
      </p:pic>
      <p:sp>
        <p:nvSpPr>
          <p:cNvPr id="287" name="Google Shape;287;p32"/>
          <p:cNvSpPr txBox="1">
            <a:spLocks noGrp="1"/>
          </p:cNvSpPr>
          <p:nvPr>
            <p:ph type="body" idx="1"/>
          </p:nvPr>
        </p:nvSpPr>
        <p:spPr>
          <a:xfrm>
            <a:off x="1059300" y="232507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dirty="0" err="1"/>
              <a:t>The</a:t>
            </a:r>
            <a:r>
              <a:rPr lang="es-419" dirty="0"/>
              <a:t> </a:t>
            </a:r>
            <a:r>
              <a:rPr lang="es-419" b="1" dirty="0">
                <a:solidFill>
                  <a:srgbClr val="C00000"/>
                </a:solidFill>
              </a:rPr>
              <a:t>no U-</a:t>
            </a:r>
            <a:r>
              <a:rPr lang="es-419" b="1" dirty="0" err="1">
                <a:solidFill>
                  <a:srgbClr val="C00000"/>
                </a:solidFill>
              </a:rPr>
              <a:t>Turn</a:t>
            </a:r>
            <a:r>
              <a:rPr lang="es-419" dirty="0">
                <a:solidFill>
                  <a:srgbClr val="C00000"/>
                </a:solidFill>
              </a:rPr>
              <a:t> </a:t>
            </a:r>
            <a:r>
              <a:rPr lang="es-419" dirty="0" err="1"/>
              <a:t>sampling</a:t>
            </a:r>
            <a:r>
              <a:rPr lang="es-419" dirty="0"/>
              <a:t> </a:t>
            </a:r>
            <a:r>
              <a:rPr lang="es-419" dirty="0" err="1"/>
              <a:t>is</a:t>
            </a:r>
            <a:r>
              <a:rPr lang="es-419" dirty="0"/>
              <a:t> </a:t>
            </a:r>
            <a:r>
              <a:rPr lang="es-419" dirty="0" err="1"/>
              <a:t>an</a:t>
            </a:r>
            <a:r>
              <a:rPr lang="es-419" dirty="0"/>
              <a:t> </a:t>
            </a:r>
            <a:r>
              <a:rPr lang="es-419" b="1" dirty="0" err="1"/>
              <a:t>improved</a:t>
            </a:r>
            <a:r>
              <a:rPr lang="es-419" dirty="0"/>
              <a:t> </a:t>
            </a:r>
            <a:r>
              <a:rPr lang="es-419" dirty="0" err="1"/>
              <a:t>version</a:t>
            </a:r>
            <a:r>
              <a:rPr lang="es-419" dirty="0"/>
              <a:t> </a:t>
            </a:r>
            <a:r>
              <a:rPr lang="es-419" dirty="0" err="1"/>
              <a:t>of</a:t>
            </a:r>
            <a:r>
              <a:rPr lang="es-419" dirty="0"/>
              <a:t> </a:t>
            </a:r>
            <a:r>
              <a:rPr lang="es-419" b="1" dirty="0">
                <a:solidFill>
                  <a:srgbClr val="0000FF"/>
                </a:solidFill>
              </a:rPr>
              <a:t>HMC</a:t>
            </a:r>
            <a:endParaRPr b="1" dirty="0">
              <a:solidFill>
                <a:srgbClr val="0000FF"/>
              </a:solidFill>
            </a:endParaRPr>
          </a:p>
          <a:p>
            <a:pPr marL="914400" lvl="0" indent="0" algn="l" rtl="0">
              <a:spcBef>
                <a:spcPts val="1600"/>
              </a:spcBef>
              <a:spcAft>
                <a:spcPts val="1600"/>
              </a:spcAft>
              <a:buNone/>
            </a:pPr>
            <a:endParaRPr dirty="0"/>
          </a:p>
        </p:txBody>
      </p:sp>
      <p:pic>
        <p:nvPicPr>
          <p:cNvPr id="288" name="Google Shape;288;p32"/>
          <p:cNvPicPr preferRelativeResize="0"/>
          <p:nvPr/>
        </p:nvPicPr>
        <p:blipFill rotWithShape="1">
          <a:blip r:embed="rId11">
            <a:alphaModFix/>
          </a:blip>
          <a:srcRect l="38502" t="33062" r="39374" b="31768"/>
          <a:stretch/>
        </p:blipFill>
        <p:spPr>
          <a:xfrm>
            <a:off x="4797300" y="2133661"/>
            <a:ext cx="2022899" cy="1865501"/>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pic>
        <p:nvPicPr>
          <p:cNvPr id="289" name="Google Shape;289;p32"/>
          <p:cNvPicPr preferRelativeResize="0"/>
          <p:nvPr/>
        </p:nvPicPr>
        <p:blipFill rotWithShape="1">
          <a:blip r:embed="rId12">
            <a:alphaModFix/>
          </a:blip>
          <a:srcRect l="40828" t="47631" r="41424" b="20212"/>
          <a:stretch/>
        </p:blipFill>
        <p:spPr>
          <a:xfrm>
            <a:off x="7057177" y="2133663"/>
            <a:ext cx="1831400" cy="1865501"/>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sp>
        <p:nvSpPr>
          <p:cNvPr id="290" name="Google Shape;290;p32"/>
          <p:cNvSpPr txBox="1">
            <a:spLocks noGrp="1"/>
          </p:cNvSpPr>
          <p:nvPr>
            <p:ph type="body" idx="1"/>
          </p:nvPr>
        </p:nvSpPr>
        <p:spPr>
          <a:xfrm>
            <a:off x="1091563" y="325487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dirty="0">
                <a:solidFill>
                  <a:srgbClr val="38761D"/>
                </a:solidFill>
              </a:rPr>
              <a:t>Stan</a:t>
            </a:r>
            <a:r>
              <a:rPr lang="es-419" dirty="0"/>
              <a:t> uses </a:t>
            </a:r>
            <a:r>
              <a:rPr lang="es-419" dirty="0" err="1"/>
              <a:t>the</a:t>
            </a:r>
            <a:r>
              <a:rPr lang="es-419" dirty="0"/>
              <a:t> </a:t>
            </a:r>
            <a:r>
              <a:rPr lang="es-419" b="1" dirty="0">
                <a:solidFill>
                  <a:srgbClr val="C00000"/>
                </a:solidFill>
              </a:rPr>
              <a:t>no U-</a:t>
            </a:r>
            <a:r>
              <a:rPr lang="es-419" b="1" dirty="0" err="1">
                <a:solidFill>
                  <a:srgbClr val="C00000"/>
                </a:solidFill>
              </a:rPr>
              <a:t>Turn</a:t>
            </a:r>
            <a:r>
              <a:rPr lang="es-419" b="1" dirty="0">
                <a:solidFill>
                  <a:srgbClr val="C00000"/>
                </a:solidFill>
              </a:rPr>
              <a:t> </a:t>
            </a:r>
            <a:r>
              <a:rPr lang="es-419" dirty="0" err="1">
                <a:solidFill>
                  <a:srgbClr val="666666"/>
                </a:solidFill>
              </a:rPr>
              <a:t>algorithm</a:t>
            </a:r>
            <a:r>
              <a:rPr lang="es-419" dirty="0"/>
              <a:t>  </a:t>
            </a:r>
            <a:endParaRPr b="1" dirty="0">
              <a:solidFill>
                <a:srgbClr val="0000FF"/>
              </a:solidFill>
            </a:endParaRPr>
          </a:p>
          <a:p>
            <a:pPr marL="914400" lvl="0" indent="0" algn="l" rtl="0">
              <a:spcBef>
                <a:spcPts val="1600"/>
              </a:spcBef>
              <a:spcAft>
                <a:spcPts val="1600"/>
              </a:spcAft>
              <a:buNone/>
            </a:pPr>
            <a:endParaRPr dirty="0"/>
          </a:p>
        </p:txBody>
      </p:sp>
      <p:pic>
        <p:nvPicPr>
          <p:cNvPr id="291" name="Google Shape;291;p32"/>
          <p:cNvPicPr preferRelativeResize="0"/>
          <p:nvPr/>
        </p:nvPicPr>
        <p:blipFill rotWithShape="1">
          <a:blip r:embed="rId13">
            <a:alphaModFix/>
          </a:blip>
          <a:srcRect b="50000"/>
          <a:stretch/>
        </p:blipFill>
        <p:spPr>
          <a:xfrm>
            <a:off x="5946779" y="1301040"/>
            <a:ext cx="2941801" cy="1765374"/>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pic>
        <p:nvPicPr>
          <p:cNvPr id="292" name="Google Shape;292;p32"/>
          <p:cNvPicPr preferRelativeResize="0"/>
          <p:nvPr/>
        </p:nvPicPr>
        <p:blipFill rotWithShape="1">
          <a:blip r:embed="rId14">
            <a:alphaModFix/>
          </a:blip>
          <a:srcRect l="19" r="9" b="48381"/>
          <a:stretch/>
        </p:blipFill>
        <p:spPr>
          <a:xfrm>
            <a:off x="5946777" y="3130060"/>
            <a:ext cx="2941800" cy="1742527"/>
          </a:xfrm>
          <a:prstGeom prst="rect">
            <a:avLst/>
          </a:prstGeom>
          <a:noFill/>
          <a:ln>
            <a:solidFill>
              <a:schemeClr val="tx2">
                <a:lumMod val="75000"/>
              </a:schemeClr>
            </a:solidFill>
          </a:ln>
          <a:effectLst>
            <a:outerShdw blurRad="50800" dist="38100" dir="2700000" algn="tl" rotWithShape="0">
              <a:prstClr val="black">
                <a:alpha val="40000"/>
              </a:prstClr>
            </a:outerShdw>
          </a:effectLst>
        </p:spPr>
      </p:pic>
      <p:sp>
        <p:nvSpPr>
          <p:cNvPr id="293" name="Google Shape;293;p32"/>
          <p:cNvSpPr txBox="1">
            <a:spLocks noGrp="1"/>
          </p:cNvSpPr>
          <p:nvPr>
            <p:ph type="body" idx="1"/>
          </p:nvPr>
        </p:nvSpPr>
        <p:spPr>
          <a:xfrm>
            <a:off x="1091563" y="4072988"/>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dirty="0">
                <a:solidFill>
                  <a:srgbClr val="38761D"/>
                </a:solidFill>
              </a:rPr>
              <a:t>Stan</a:t>
            </a:r>
            <a:r>
              <a:rPr lang="es-419" dirty="0"/>
              <a:t> </a:t>
            </a:r>
            <a:r>
              <a:rPr lang="es-419" b="1" dirty="0" err="1"/>
              <a:t>is</a:t>
            </a:r>
            <a:r>
              <a:rPr lang="es-419" b="1" dirty="0"/>
              <a:t> </a:t>
            </a:r>
            <a:r>
              <a:rPr lang="es-419" dirty="0" err="1"/>
              <a:t>better</a:t>
            </a:r>
            <a:r>
              <a:rPr lang="es-419" dirty="0"/>
              <a:t> </a:t>
            </a:r>
            <a:r>
              <a:rPr lang="es-419" dirty="0" err="1"/>
              <a:t>than</a:t>
            </a:r>
            <a:r>
              <a:rPr lang="es-419" dirty="0"/>
              <a:t> JAGS</a:t>
            </a:r>
            <a:endParaRPr dirty="0"/>
          </a:p>
          <a:p>
            <a:pPr marL="914400" lvl="1" indent="-317500" algn="l" rtl="0">
              <a:spcBef>
                <a:spcPts val="0"/>
              </a:spcBef>
              <a:spcAft>
                <a:spcPts val="0"/>
              </a:spcAft>
              <a:buSzPts val="1400"/>
              <a:buChar char="○"/>
            </a:pPr>
            <a:r>
              <a:rPr lang="es-419" dirty="0" err="1"/>
              <a:t>Convergence</a:t>
            </a:r>
            <a:r>
              <a:rPr lang="es-419" dirty="0"/>
              <a:t> and </a:t>
            </a:r>
            <a:r>
              <a:rPr lang="es-419" dirty="0" err="1"/>
              <a:t>understanding</a:t>
            </a:r>
            <a:r>
              <a:rPr lang="es-419" dirty="0"/>
              <a:t> </a:t>
            </a:r>
            <a:r>
              <a:rPr lang="es-419" dirty="0" err="1"/>
              <a:t>probability</a:t>
            </a:r>
            <a:r>
              <a:rPr lang="es-419" dirty="0"/>
              <a:t>  </a:t>
            </a:r>
            <a:endParaRPr b="1" dirty="0">
              <a:solidFill>
                <a:srgbClr val="0000FF"/>
              </a:solidFill>
            </a:endParaRPr>
          </a:p>
          <a:p>
            <a:pPr marL="91440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fade">
                                      <p:cBhvr>
                                        <p:cTn id="12" dur="1000"/>
                                        <p:tgtEl>
                                          <p:spTgt spid="2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
                                        </p:tgtEl>
                                        <p:attrNameLst>
                                          <p:attrName>style.visibility</p:attrName>
                                        </p:attrNameLst>
                                      </p:cBhvr>
                                      <p:to>
                                        <p:strVal val="visible"/>
                                      </p:to>
                                    </p:set>
                                    <p:animEffect transition="in" filter="fade">
                                      <p:cBhvr>
                                        <p:cTn id="17" dur="1000"/>
                                        <p:tgtEl>
                                          <p:spTgt spid="28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1000"/>
                                          </p:stCondLst>
                                        </p:cTn>
                                        <p:tgtEl>
                                          <p:spTgt spid="28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85"/>
                                        </p:tgtEl>
                                        <p:attrNameLst>
                                          <p:attrName>style.visibility</p:attrName>
                                        </p:attrNameLst>
                                      </p:cBhvr>
                                      <p:to>
                                        <p:strVal val="visible"/>
                                      </p:to>
                                    </p:set>
                                    <p:animEffect transition="in" filter="fade">
                                      <p:cBhvr>
                                        <p:cTn id="24" dur="1000"/>
                                        <p:tgtEl>
                                          <p:spTgt spid="285"/>
                                        </p:tgtEl>
                                      </p:cBhvr>
                                    </p:animEffect>
                                  </p:childTnLst>
                                </p:cTn>
                              </p:par>
                              <p:par>
                                <p:cTn id="25" presetID="2" presetClass="entr" presetSubtype="1" fill="hold" nodeType="withEffect">
                                  <p:stCondLst>
                                    <p:cond delay="0"/>
                                  </p:stCondLst>
                                  <p:childTnLst>
                                    <p:set>
                                      <p:cBhvr>
                                        <p:cTn id="26" dur="1" fill="hold">
                                          <p:stCondLst>
                                            <p:cond delay="0"/>
                                          </p:stCondLst>
                                        </p:cTn>
                                        <p:tgtEl>
                                          <p:spTgt spid="286"/>
                                        </p:tgtEl>
                                        <p:attrNameLst>
                                          <p:attrName>style.visibility</p:attrName>
                                        </p:attrNameLst>
                                      </p:cBhvr>
                                      <p:to>
                                        <p:strVal val="visible"/>
                                      </p:to>
                                    </p:set>
                                    <p:anim calcmode="lin" valueType="num">
                                      <p:cBhvr additive="base">
                                        <p:cTn id="27" dur="1000"/>
                                        <p:tgtEl>
                                          <p:spTgt spid="28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286"/>
                                        </p:tgtEl>
                                      </p:cBhvr>
                                    </p:animEffect>
                                    <p:set>
                                      <p:cBhvr>
                                        <p:cTn id="32" dur="1" fill="hold">
                                          <p:stCondLst>
                                            <p:cond delay="1000"/>
                                          </p:stCondLst>
                                        </p:cTn>
                                        <p:tgtEl>
                                          <p:spTgt spid="28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284"/>
                                        </p:tgtEl>
                                      </p:cBhvr>
                                    </p:animEffect>
                                    <p:set>
                                      <p:cBhvr>
                                        <p:cTn id="35" dur="1" fill="hold">
                                          <p:stCondLst>
                                            <p:cond delay="1000"/>
                                          </p:stCondLst>
                                        </p:cTn>
                                        <p:tgtEl>
                                          <p:spTgt spid="28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287"/>
                                        </p:tgtEl>
                                        <p:attrNameLst>
                                          <p:attrName>style.visibility</p:attrName>
                                        </p:attrNameLst>
                                      </p:cBhvr>
                                      <p:to>
                                        <p:strVal val="visible"/>
                                      </p:to>
                                    </p:set>
                                    <p:animEffect transition="in" filter="fade">
                                      <p:cBhvr>
                                        <p:cTn id="38" dur="1000"/>
                                        <p:tgtEl>
                                          <p:spTgt spid="287"/>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288"/>
                                        </p:tgtEl>
                                        <p:attrNameLst>
                                          <p:attrName>style.visibility</p:attrName>
                                        </p:attrNameLst>
                                      </p:cBhvr>
                                      <p:to>
                                        <p:strVal val="visible"/>
                                      </p:to>
                                    </p:set>
                                    <p:animEffect transition="in" filter="fade">
                                      <p:cBhvr>
                                        <p:cTn id="42" dur="1000"/>
                                        <p:tgtEl>
                                          <p:spTgt spid="288"/>
                                        </p:tgtEl>
                                      </p:cBhvr>
                                    </p:animEffect>
                                  </p:childTnLst>
                                </p:cTn>
                              </p:par>
                              <p:par>
                                <p:cTn id="43" presetID="10" presetClass="entr" presetSubtype="0" fill="hold" nodeType="withEffect">
                                  <p:stCondLst>
                                    <p:cond delay="0"/>
                                  </p:stCondLst>
                                  <p:childTnLst>
                                    <p:set>
                                      <p:cBhvr>
                                        <p:cTn id="44" dur="1" fill="hold">
                                          <p:stCondLst>
                                            <p:cond delay="0"/>
                                          </p:stCondLst>
                                        </p:cTn>
                                        <p:tgtEl>
                                          <p:spTgt spid="289"/>
                                        </p:tgtEl>
                                        <p:attrNameLst>
                                          <p:attrName>style.visibility</p:attrName>
                                        </p:attrNameLst>
                                      </p:cBhvr>
                                      <p:to>
                                        <p:strVal val="visible"/>
                                      </p:to>
                                    </p:set>
                                    <p:animEffect transition="in" filter="fade">
                                      <p:cBhvr>
                                        <p:cTn id="45" dur="1000"/>
                                        <p:tgtEl>
                                          <p:spTgt spid="28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0"/>
                                        </p:tgtEl>
                                        <p:attrNameLst>
                                          <p:attrName>style.visibility</p:attrName>
                                        </p:attrNameLst>
                                      </p:cBhvr>
                                      <p:to>
                                        <p:strVal val="visible"/>
                                      </p:to>
                                    </p:set>
                                    <p:animEffect transition="in" filter="fade">
                                      <p:cBhvr>
                                        <p:cTn id="50" dur="1000"/>
                                        <p:tgtEl>
                                          <p:spTgt spid="290"/>
                                        </p:tgtEl>
                                      </p:cBhvr>
                                    </p:animEffect>
                                  </p:childTnLst>
                                </p:cTn>
                              </p:par>
                              <p:par>
                                <p:cTn id="51" presetID="10" presetClass="exit" presetSubtype="0" fill="hold" nodeType="withEffect">
                                  <p:stCondLst>
                                    <p:cond delay="0"/>
                                  </p:stCondLst>
                                  <p:childTnLst>
                                    <p:animEffect transition="out" filter="fade">
                                      <p:cBhvr>
                                        <p:cTn id="52" dur="1000"/>
                                        <p:tgtEl>
                                          <p:spTgt spid="288"/>
                                        </p:tgtEl>
                                      </p:cBhvr>
                                    </p:animEffect>
                                    <p:set>
                                      <p:cBhvr>
                                        <p:cTn id="53" dur="1" fill="hold">
                                          <p:stCondLst>
                                            <p:cond delay="1000"/>
                                          </p:stCondLst>
                                        </p:cTn>
                                        <p:tgtEl>
                                          <p:spTgt spid="28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000"/>
                                        <p:tgtEl>
                                          <p:spTgt spid="289"/>
                                        </p:tgtEl>
                                      </p:cBhvr>
                                    </p:animEffect>
                                    <p:set>
                                      <p:cBhvr>
                                        <p:cTn id="56" dur="1" fill="hold">
                                          <p:stCondLst>
                                            <p:cond delay="1000"/>
                                          </p:stCondLst>
                                        </p:cTn>
                                        <p:tgtEl>
                                          <p:spTgt spid="28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93"/>
                                        </p:tgtEl>
                                        <p:attrNameLst>
                                          <p:attrName>style.visibility</p:attrName>
                                        </p:attrNameLst>
                                      </p:cBhvr>
                                      <p:to>
                                        <p:strVal val="visible"/>
                                      </p:to>
                                    </p:set>
                                    <p:animEffect transition="in" filter="fade">
                                      <p:cBhvr>
                                        <p:cTn id="61" dur="1000"/>
                                        <p:tgtEl>
                                          <p:spTgt spid="293"/>
                                        </p:tgtEl>
                                      </p:cBhvr>
                                    </p:animEffect>
                                  </p:childTnLst>
                                </p:cTn>
                              </p:par>
                              <p:par>
                                <p:cTn id="62" presetID="10"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animEffect transition="in" filter="fade">
                                      <p:cBhvr>
                                        <p:cTn id="64" dur="1000"/>
                                        <p:tgtEl>
                                          <p:spTgt spid="291"/>
                                        </p:tgtEl>
                                      </p:cBhvr>
                                    </p:animEffect>
                                  </p:childTnLst>
                                </p:cTn>
                              </p:par>
                              <p:par>
                                <p:cTn id="65" presetID="10" presetClass="entr" presetSubtype="0" fill="hold" nodeType="withEffect">
                                  <p:stCondLst>
                                    <p:cond delay="0"/>
                                  </p:stCondLst>
                                  <p:childTnLst>
                                    <p:set>
                                      <p:cBhvr>
                                        <p:cTn id="66" dur="1" fill="hold">
                                          <p:stCondLst>
                                            <p:cond delay="0"/>
                                          </p:stCondLst>
                                        </p:cTn>
                                        <p:tgtEl>
                                          <p:spTgt spid="292"/>
                                        </p:tgtEl>
                                        <p:attrNameLst>
                                          <p:attrName>style.visibility</p:attrName>
                                        </p:attrNameLst>
                                      </p:cBhvr>
                                      <p:to>
                                        <p:strVal val="visible"/>
                                      </p:to>
                                    </p:set>
                                    <p:animEffect transition="in" filter="fade">
                                      <p:cBhvr>
                                        <p:cTn id="67"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56575" y="354000"/>
            <a:ext cx="2446800" cy="797700"/>
          </a:xfrm>
          <a:prstGeom prst="rect">
            <a:avLst/>
          </a:prstGeom>
          <a:solidFill>
            <a:srgbClr val="A64D79"/>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latin typeface="Arimo"/>
                <a:ea typeface="Arimo"/>
                <a:cs typeface="Arimo"/>
                <a:sym typeface="Arimo"/>
              </a:rPr>
              <a:t>Objectives</a:t>
            </a:r>
            <a:endParaRPr b="1">
              <a:solidFill>
                <a:srgbClr val="FFFFFF"/>
              </a:solidFill>
              <a:latin typeface="Arimo"/>
              <a:ea typeface="Arimo"/>
              <a:cs typeface="Arimo"/>
              <a:sym typeface="Arimo"/>
            </a:endParaRPr>
          </a:p>
        </p:txBody>
      </p:sp>
      <p:sp>
        <p:nvSpPr>
          <p:cNvPr id="64" name="Google Shape;64;p14"/>
          <p:cNvSpPr txBox="1">
            <a:spLocks noGrp="1"/>
          </p:cNvSpPr>
          <p:nvPr>
            <p:ph type="body" idx="1"/>
          </p:nvPr>
        </p:nvSpPr>
        <p:spPr>
          <a:xfrm>
            <a:off x="334475" y="1606649"/>
            <a:ext cx="3670258" cy="328708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s-419" dirty="0"/>
              <a:t>Explore </a:t>
            </a:r>
            <a:r>
              <a:rPr lang="es-419" dirty="0" err="1"/>
              <a:t>the</a:t>
            </a:r>
            <a:r>
              <a:rPr lang="es-419" dirty="0"/>
              <a:t> </a:t>
            </a:r>
            <a:r>
              <a:rPr lang="es-419" b="1" dirty="0" err="1"/>
              <a:t>Hamiltonian</a:t>
            </a:r>
            <a:r>
              <a:rPr lang="es-419" b="1" dirty="0"/>
              <a:t> Monte Carlo </a:t>
            </a:r>
            <a:r>
              <a:rPr lang="es-419" dirty="0"/>
              <a:t>(HMC)</a:t>
            </a:r>
            <a:r>
              <a:rPr lang="es-419" b="1" dirty="0"/>
              <a:t> </a:t>
            </a:r>
            <a:r>
              <a:rPr lang="es-419" dirty="0" err="1"/>
              <a:t>method</a:t>
            </a:r>
            <a:endParaRPr lang="es-419" dirty="0"/>
          </a:p>
          <a:p>
            <a:pPr marL="457200" lvl="0" indent="-342900" algn="l" rtl="0">
              <a:spcBef>
                <a:spcPts val="0"/>
              </a:spcBef>
              <a:spcAft>
                <a:spcPts val="0"/>
              </a:spcAft>
              <a:buSzPts val="1800"/>
              <a:buAutoNum type="arabicPeriod"/>
            </a:pPr>
            <a:endParaRPr lang="es-419" dirty="0"/>
          </a:p>
          <a:p>
            <a:pPr marL="457200" lvl="0" indent="-342900" algn="l" rtl="0">
              <a:spcBef>
                <a:spcPts val="0"/>
              </a:spcBef>
              <a:spcAft>
                <a:spcPts val="0"/>
              </a:spcAft>
              <a:buSzPts val="1800"/>
              <a:buAutoNum type="arabicPeriod"/>
            </a:pPr>
            <a:endParaRPr lang="es-419" dirty="0"/>
          </a:p>
          <a:p>
            <a:pPr marL="457200" lvl="0" indent="-342900" algn="l" rtl="0">
              <a:spcBef>
                <a:spcPts val="0"/>
              </a:spcBef>
              <a:spcAft>
                <a:spcPts val="0"/>
              </a:spcAft>
              <a:buSzPts val="1800"/>
              <a:buAutoNum type="arabicPeriod"/>
            </a:pPr>
            <a:endParaRPr lang="es-419" dirty="0"/>
          </a:p>
          <a:p>
            <a:pPr marL="457200" lvl="0" indent="-342900" algn="l" rtl="0">
              <a:spcBef>
                <a:spcPts val="0"/>
              </a:spcBef>
              <a:spcAft>
                <a:spcPts val="0"/>
              </a:spcAft>
              <a:buSzPts val="1800"/>
              <a:buAutoNum type="arabicPeriod"/>
            </a:pPr>
            <a:r>
              <a:rPr lang="es-419" dirty="0"/>
              <a:t>Introduce </a:t>
            </a:r>
            <a:r>
              <a:rPr lang="es-419" dirty="0" err="1"/>
              <a:t>the</a:t>
            </a:r>
            <a:r>
              <a:rPr lang="es-419" dirty="0"/>
              <a:t> </a:t>
            </a:r>
            <a:r>
              <a:rPr lang="es-419" dirty="0" err="1"/>
              <a:t>probabilistic</a:t>
            </a:r>
            <a:r>
              <a:rPr lang="es-419" dirty="0"/>
              <a:t> </a:t>
            </a:r>
            <a:r>
              <a:rPr lang="es-419" dirty="0" err="1"/>
              <a:t>programming</a:t>
            </a:r>
            <a:r>
              <a:rPr lang="es-419" dirty="0"/>
              <a:t> software </a:t>
            </a:r>
            <a:r>
              <a:rPr lang="es-419" b="1" dirty="0"/>
              <a:t>Stan</a:t>
            </a:r>
            <a:endParaRPr b="1" dirty="0"/>
          </a:p>
        </p:txBody>
      </p:sp>
      <p:pic>
        <p:nvPicPr>
          <p:cNvPr id="65" name="Google Shape;65;p14"/>
          <p:cNvPicPr preferRelativeResize="0"/>
          <p:nvPr/>
        </p:nvPicPr>
        <p:blipFill rotWithShape="1">
          <a:blip r:embed="rId3">
            <a:alphaModFix/>
          </a:blip>
          <a:srcRect l="24682" r="22600"/>
          <a:stretch/>
        </p:blipFill>
        <p:spPr>
          <a:xfrm flipH="1">
            <a:off x="4420976" y="-24025"/>
            <a:ext cx="4723024" cy="51915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body" idx="1"/>
          </p:nvPr>
        </p:nvSpPr>
        <p:spPr>
          <a:xfrm>
            <a:off x="311700" y="1152475"/>
            <a:ext cx="8520600" cy="36561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s-419" sz="1400"/>
              <a:t>Betancourt, Michael. </a:t>
            </a:r>
            <a:r>
              <a:rPr lang="es-419" sz="1400" u="sng">
                <a:solidFill>
                  <a:schemeClr val="hlink"/>
                </a:solidFill>
                <a:hlinkClick r:id="rId3"/>
              </a:rPr>
              <a:t>“Towards A Principled Bayesian Workflow”</a:t>
            </a:r>
            <a:r>
              <a:rPr lang="es-419" sz="1400"/>
              <a:t>, 2018.</a:t>
            </a:r>
            <a:endParaRPr sz="1400"/>
          </a:p>
          <a:p>
            <a:pPr marL="0" lvl="0" indent="0" algn="l" rtl="0">
              <a:lnSpc>
                <a:spcPct val="114000"/>
              </a:lnSpc>
              <a:spcBef>
                <a:spcPts val="600"/>
              </a:spcBef>
              <a:spcAft>
                <a:spcPts val="0"/>
              </a:spcAft>
              <a:buNone/>
            </a:pPr>
            <a:r>
              <a:rPr lang="es-419" sz="1400"/>
              <a:t>____________. </a:t>
            </a:r>
            <a:r>
              <a:rPr lang="es-419" sz="1400" i="1" u="sng">
                <a:solidFill>
                  <a:schemeClr val="hlink"/>
                </a:solidFill>
                <a:hlinkClick r:id="rId4"/>
              </a:rPr>
              <a:t>A Conceptual Introduction to Hamiltonian Monte Carlo</a:t>
            </a:r>
            <a:r>
              <a:rPr lang="es-419" sz="1400"/>
              <a:t>, 2018.</a:t>
            </a:r>
            <a:endParaRPr sz="1400"/>
          </a:p>
          <a:p>
            <a:pPr marL="0" lvl="0" indent="0" algn="l" rtl="0">
              <a:lnSpc>
                <a:spcPct val="114000"/>
              </a:lnSpc>
              <a:spcBef>
                <a:spcPts val="600"/>
              </a:spcBef>
              <a:spcAft>
                <a:spcPts val="0"/>
              </a:spcAft>
              <a:buClr>
                <a:schemeClr val="dk1"/>
              </a:buClr>
              <a:buSzPts val="1100"/>
              <a:buFont typeface="Arial"/>
              <a:buNone/>
            </a:pPr>
            <a:r>
              <a:rPr lang="es-419" sz="1400"/>
              <a:t>____________. </a:t>
            </a:r>
            <a:r>
              <a:rPr lang="es-419" sz="1400" i="1" u="sng">
                <a:solidFill>
                  <a:schemeClr val="hlink"/>
                </a:solidFill>
                <a:hlinkClick r:id="rId5"/>
              </a:rPr>
              <a:t>The Geometric Foundations of Hamiltonian Monte Carlo</a:t>
            </a:r>
            <a:r>
              <a:rPr lang="es-419" sz="1400"/>
              <a:t>, 2018.</a:t>
            </a:r>
            <a:endParaRPr sz="1400"/>
          </a:p>
          <a:p>
            <a:pPr marL="0" lvl="0" indent="0" algn="l" rtl="0">
              <a:lnSpc>
                <a:spcPct val="114000"/>
              </a:lnSpc>
              <a:spcBef>
                <a:spcPts val="600"/>
              </a:spcBef>
              <a:spcAft>
                <a:spcPts val="0"/>
              </a:spcAft>
              <a:buNone/>
            </a:pPr>
            <a:r>
              <a:rPr lang="es-419" sz="1400"/>
              <a:t>Carpenter, Bob. </a:t>
            </a:r>
            <a:r>
              <a:rPr lang="es-419" sz="1400" u="sng">
                <a:solidFill>
                  <a:schemeClr val="hlink"/>
                </a:solidFill>
                <a:hlinkClick r:id="rId6"/>
              </a:rPr>
              <a:t>“How not to compare the speed of Stan to something else”</a:t>
            </a:r>
            <a:r>
              <a:rPr lang="es-419" sz="1400"/>
              <a:t>, 2017.</a:t>
            </a:r>
            <a:endParaRPr sz="1400"/>
          </a:p>
          <a:p>
            <a:pPr marL="0" lvl="0" indent="0" algn="l" rtl="0">
              <a:lnSpc>
                <a:spcPct val="114000"/>
              </a:lnSpc>
              <a:spcBef>
                <a:spcPts val="600"/>
              </a:spcBef>
              <a:spcAft>
                <a:spcPts val="0"/>
              </a:spcAft>
              <a:buNone/>
            </a:pPr>
            <a:r>
              <a:rPr lang="es-419" sz="1400"/>
              <a:t>Gelman, Andrew; D. Lee; and J. Guo. </a:t>
            </a:r>
            <a:r>
              <a:rPr lang="es-419" sz="1400" u="sng">
                <a:solidFill>
                  <a:schemeClr val="hlink"/>
                </a:solidFill>
                <a:hlinkClick r:id="rId7"/>
              </a:rPr>
              <a:t>“Stan: A probabilistic programming language for Bayesian inference and optimization”</a:t>
            </a:r>
            <a:r>
              <a:rPr lang="es-419" sz="1400"/>
              <a:t>, 2015.</a:t>
            </a:r>
            <a:endParaRPr sz="1400"/>
          </a:p>
          <a:p>
            <a:pPr marL="0" lvl="0" indent="0" algn="l" rtl="0">
              <a:lnSpc>
                <a:spcPct val="114000"/>
              </a:lnSpc>
              <a:spcBef>
                <a:spcPts val="600"/>
              </a:spcBef>
              <a:spcAft>
                <a:spcPts val="0"/>
              </a:spcAft>
              <a:buNone/>
            </a:pPr>
            <a:r>
              <a:rPr lang="es-419" sz="1400"/>
              <a:t>Rogozhnikov, Alexei. </a:t>
            </a:r>
            <a:r>
              <a:rPr lang="es-419" sz="1400" u="sng">
                <a:solidFill>
                  <a:schemeClr val="hlink"/>
                </a:solidFill>
                <a:hlinkClick r:id="rId8"/>
              </a:rPr>
              <a:t>Hamiltonian Monte Carlo explained</a:t>
            </a:r>
            <a:r>
              <a:rPr lang="es-419" sz="1400"/>
              <a:t>, 2016.</a:t>
            </a:r>
            <a:endParaRPr sz="1400"/>
          </a:p>
          <a:p>
            <a:pPr marL="0" lvl="0" indent="0" algn="l" rtl="0">
              <a:lnSpc>
                <a:spcPct val="114000"/>
              </a:lnSpc>
              <a:spcBef>
                <a:spcPts val="600"/>
              </a:spcBef>
              <a:spcAft>
                <a:spcPts val="0"/>
              </a:spcAft>
              <a:buClr>
                <a:schemeClr val="dk1"/>
              </a:buClr>
              <a:buSzPts val="1100"/>
              <a:buFont typeface="Arial"/>
              <a:buNone/>
            </a:pPr>
            <a:r>
              <a:rPr lang="es-419" sz="1400" u="sng">
                <a:solidFill>
                  <a:schemeClr val="accent5"/>
                </a:solidFill>
                <a:hlinkClick r:id="rId9"/>
              </a:rPr>
              <a:t>Stan User’s Guide</a:t>
            </a:r>
            <a:endParaRPr sz="1400"/>
          </a:p>
          <a:p>
            <a:pPr marL="0" lvl="0" indent="0" algn="l" rtl="0">
              <a:lnSpc>
                <a:spcPct val="114000"/>
              </a:lnSpc>
              <a:spcBef>
                <a:spcPts val="600"/>
              </a:spcBef>
              <a:spcAft>
                <a:spcPts val="0"/>
              </a:spcAft>
              <a:buNone/>
            </a:pPr>
            <a:r>
              <a:rPr lang="es-419" sz="1400" u="sng">
                <a:solidFill>
                  <a:schemeClr val="accent5"/>
                </a:solidFill>
                <a:hlinkClick r:id="rId10"/>
              </a:rPr>
              <a:t>Installing Stan</a:t>
            </a:r>
            <a:endParaRPr sz="1400"/>
          </a:p>
          <a:p>
            <a:pPr marL="0" lvl="0" indent="0" algn="l" rtl="0">
              <a:lnSpc>
                <a:spcPct val="114000"/>
              </a:lnSpc>
              <a:spcBef>
                <a:spcPts val="600"/>
              </a:spcBef>
              <a:spcAft>
                <a:spcPts val="0"/>
              </a:spcAft>
              <a:buNone/>
            </a:pPr>
            <a:r>
              <a:rPr lang="es-419" sz="1400" u="sng">
                <a:solidFill>
                  <a:schemeClr val="hlink"/>
                </a:solidFill>
                <a:hlinkClick r:id="rId11"/>
              </a:rPr>
              <a:t>Michael Betancourt’s written guides</a:t>
            </a:r>
            <a:r>
              <a:rPr lang="es-419" sz="1400"/>
              <a:t> (much more than only Stan!)</a:t>
            </a:r>
            <a:endParaRPr sz="1400"/>
          </a:p>
          <a:p>
            <a:pPr marL="0" lvl="0" indent="0" algn="l" rtl="0">
              <a:lnSpc>
                <a:spcPct val="114000"/>
              </a:lnSpc>
              <a:spcBef>
                <a:spcPts val="600"/>
              </a:spcBef>
              <a:spcAft>
                <a:spcPts val="600"/>
              </a:spcAft>
              <a:buClr>
                <a:schemeClr val="dk1"/>
              </a:buClr>
              <a:buSzPts val="1100"/>
              <a:buFont typeface="Arial"/>
              <a:buNone/>
            </a:pPr>
            <a:r>
              <a:rPr lang="es-419" sz="1400"/>
              <a:t>Ben Lambert’s YouTube </a:t>
            </a:r>
            <a:r>
              <a:rPr lang="es-419" sz="1400" u="sng">
                <a:solidFill>
                  <a:schemeClr val="hlink"/>
                </a:solidFill>
                <a:hlinkClick r:id="rId12"/>
              </a:rPr>
              <a:t>“The intuition behind the Hamiltonian Monte Carlo algorithm”</a:t>
            </a:r>
            <a:r>
              <a:rPr lang="es-419" sz="1400"/>
              <a:t>.</a:t>
            </a:r>
            <a:endParaRPr sz="1400"/>
          </a:p>
        </p:txBody>
      </p:sp>
      <p:sp>
        <p:nvSpPr>
          <p:cNvPr id="299" name="Google Shape;299;p33"/>
          <p:cNvSpPr txBox="1">
            <a:spLocks noGrp="1"/>
          </p:cNvSpPr>
          <p:nvPr>
            <p:ph type="title"/>
          </p:nvPr>
        </p:nvSpPr>
        <p:spPr>
          <a:xfrm>
            <a:off x="0" y="251325"/>
            <a:ext cx="3211500" cy="766500"/>
          </a:xfrm>
          <a:prstGeom prst="rect">
            <a:avLst/>
          </a:prstGeom>
          <a:solidFill>
            <a:srgbClr val="A64D79"/>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2400" b="1">
                <a:solidFill>
                  <a:srgbClr val="FFFFFF"/>
                </a:solidFill>
              </a:rPr>
              <a:t>Want to learn more?</a:t>
            </a:r>
            <a:endParaRPr sz="2400"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3188863" y="1335149"/>
            <a:ext cx="2820775" cy="1153150"/>
          </a:xfrm>
          <a:prstGeom prst="rect">
            <a:avLst/>
          </a:prstGeom>
          <a:noFill/>
          <a:ln>
            <a:noFill/>
          </a:ln>
        </p:spPr>
      </p:pic>
      <p:pic>
        <p:nvPicPr>
          <p:cNvPr id="71" name="Google Shape;71;p15"/>
          <p:cNvPicPr preferRelativeResize="0"/>
          <p:nvPr/>
        </p:nvPicPr>
        <p:blipFill>
          <a:blip r:embed="rId4">
            <a:alphaModFix/>
          </a:blip>
          <a:stretch>
            <a:fillRect/>
          </a:stretch>
        </p:blipFill>
        <p:spPr>
          <a:xfrm>
            <a:off x="1863775" y="1957950"/>
            <a:ext cx="1428750" cy="1428750"/>
          </a:xfrm>
          <a:prstGeom prst="rect">
            <a:avLst/>
          </a:prstGeom>
          <a:noFill/>
          <a:ln>
            <a:noFill/>
          </a:ln>
        </p:spPr>
      </p:pic>
      <p:sp>
        <p:nvSpPr>
          <p:cNvPr id="72" name="Google Shape;72;p15"/>
          <p:cNvSpPr txBox="1">
            <a:spLocks noGrp="1"/>
          </p:cNvSpPr>
          <p:nvPr>
            <p:ph type="title"/>
          </p:nvPr>
        </p:nvSpPr>
        <p:spPr>
          <a:xfrm>
            <a:off x="464100" y="445025"/>
            <a:ext cx="8520600" cy="572700"/>
          </a:xfrm>
          <a:prstGeom prst="rect">
            <a:avLst/>
          </a:prstGeom>
        </p:spPr>
        <p:txBody>
          <a:bodyPr spcFirstLastPara="1" wrap="square" lIns="91425" tIns="91425" rIns="91425" bIns="91425" anchor="t" anchorCtr="0">
            <a:noAutofit/>
          </a:bodyPr>
          <a:lstStyle/>
          <a:p>
            <a:pPr marL="0" lvl="0" indent="230399" algn="l" rtl="0">
              <a:spcBef>
                <a:spcPts val="0"/>
              </a:spcBef>
              <a:spcAft>
                <a:spcPts val="0"/>
              </a:spcAft>
              <a:buNone/>
            </a:pPr>
            <a:r>
              <a:rPr lang="es-419" dirty="0" err="1">
                <a:solidFill>
                  <a:srgbClr val="595959"/>
                </a:solidFill>
                <a:latin typeface="Arimo" panose="020B0604020202020204" charset="0"/>
                <a:ea typeface="Arimo" panose="020B0604020202020204" charset="0"/>
                <a:cs typeface="Arimo" panose="020B0604020202020204" charset="0"/>
                <a:sym typeface="Arimo"/>
              </a:rPr>
              <a:t>Let’s</a:t>
            </a:r>
            <a:r>
              <a:rPr lang="es-419" dirty="0">
                <a:solidFill>
                  <a:srgbClr val="595959"/>
                </a:solidFill>
                <a:latin typeface="Arimo" panose="020B0604020202020204" charset="0"/>
                <a:ea typeface="Arimo" panose="020B0604020202020204" charset="0"/>
                <a:cs typeface="Arimo" panose="020B0604020202020204" charset="0"/>
                <a:sym typeface="Arimo"/>
              </a:rPr>
              <a:t> test </a:t>
            </a:r>
            <a:r>
              <a:rPr lang="es-419" dirty="0" err="1">
                <a:solidFill>
                  <a:srgbClr val="595959"/>
                </a:solidFill>
                <a:latin typeface="Arimo" panose="020B0604020202020204" charset="0"/>
                <a:ea typeface="Arimo" panose="020B0604020202020204" charset="0"/>
                <a:cs typeface="Arimo" panose="020B0604020202020204" charset="0"/>
                <a:sym typeface="Arimo"/>
              </a:rPr>
              <a:t>your</a:t>
            </a:r>
            <a:r>
              <a:rPr lang="es-419" dirty="0">
                <a:solidFill>
                  <a:srgbClr val="595959"/>
                </a:solidFill>
                <a:latin typeface="Arimo" panose="020B0604020202020204" charset="0"/>
                <a:ea typeface="Arimo" panose="020B0604020202020204" charset="0"/>
                <a:cs typeface="Arimo" panose="020B0604020202020204" charset="0"/>
                <a:sym typeface="Arimo"/>
              </a:rPr>
              <a:t> </a:t>
            </a:r>
            <a:r>
              <a:rPr lang="es-419" strike="sngStrike" dirty="0" err="1">
                <a:solidFill>
                  <a:srgbClr val="595959"/>
                </a:solidFill>
                <a:latin typeface="Arimo" panose="020B0604020202020204" charset="0"/>
                <a:ea typeface="Arimo" panose="020B0604020202020204" charset="0"/>
                <a:cs typeface="Arimo" panose="020B0604020202020204" charset="0"/>
                <a:sym typeface="Arimo"/>
              </a:rPr>
              <a:t>knowledge</a:t>
            </a:r>
            <a:r>
              <a:rPr lang="es-419" dirty="0">
                <a:solidFill>
                  <a:srgbClr val="595959"/>
                </a:solidFill>
                <a:latin typeface="Arimo" panose="020B0604020202020204" charset="0"/>
                <a:ea typeface="Arimo" panose="020B0604020202020204" charset="0"/>
                <a:cs typeface="Arimo" panose="020B0604020202020204" charset="0"/>
                <a:sym typeface="Arimo"/>
              </a:rPr>
              <a:t> </a:t>
            </a:r>
            <a:r>
              <a:rPr lang="es-419" dirty="0" err="1">
                <a:solidFill>
                  <a:srgbClr val="595959"/>
                </a:solidFill>
                <a:latin typeface="Arimo" panose="020B0604020202020204" charset="0"/>
                <a:ea typeface="Arimo" panose="020B0604020202020204" charset="0"/>
                <a:cs typeface="Arimo" panose="020B0604020202020204" charset="0"/>
                <a:sym typeface="Arimo"/>
              </a:rPr>
              <a:t>priors</a:t>
            </a:r>
            <a:r>
              <a:rPr lang="es-419" dirty="0">
                <a:solidFill>
                  <a:srgbClr val="595959"/>
                </a:solidFill>
                <a:latin typeface="Arimo" panose="020B0604020202020204" charset="0"/>
                <a:ea typeface="Arimo" panose="020B0604020202020204" charset="0"/>
                <a:cs typeface="Arimo" panose="020B0604020202020204" charset="0"/>
                <a:sym typeface="Arimo"/>
              </a:rPr>
              <a:t>… </a:t>
            </a:r>
            <a:endParaRPr dirty="0">
              <a:solidFill>
                <a:srgbClr val="595959"/>
              </a:solidFill>
              <a:latin typeface="Arimo" panose="020B0604020202020204" charset="0"/>
              <a:ea typeface="Arimo" panose="020B0604020202020204" charset="0"/>
              <a:cs typeface="Arimo" panose="020B0604020202020204" charset="0"/>
              <a:sym typeface="Arimo"/>
            </a:endParaRPr>
          </a:p>
        </p:txBody>
      </p:sp>
      <p:sp>
        <p:nvSpPr>
          <p:cNvPr id="73" name="Google Shape;73;p15"/>
          <p:cNvSpPr txBox="1">
            <a:spLocks noGrp="1"/>
          </p:cNvSpPr>
          <p:nvPr>
            <p:ph type="title"/>
          </p:nvPr>
        </p:nvSpPr>
        <p:spPr>
          <a:xfrm>
            <a:off x="2291850" y="3653625"/>
            <a:ext cx="486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solidFill>
                  <a:srgbClr val="595959"/>
                </a:solidFill>
                <a:latin typeface="Arimo"/>
                <a:ea typeface="Arimo"/>
                <a:cs typeface="Arimo"/>
                <a:sym typeface="Arimo"/>
              </a:rPr>
              <a:t>kahoot.it</a:t>
            </a:r>
            <a:endParaRPr>
              <a:solidFill>
                <a:srgbClr val="595959"/>
              </a:solidFill>
              <a:latin typeface="Arimo"/>
              <a:ea typeface="Arimo"/>
              <a:cs typeface="Arimo"/>
              <a:sym typeface="Arimo"/>
            </a:endParaRPr>
          </a:p>
          <a:p>
            <a:pPr marL="0" lvl="0" indent="0" algn="ctr" rtl="0">
              <a:spcBef>
                <a:spcPts val="0"/>
              </a:spcBef>
              <a:spcAft>
                <a:spcPts val="0"/>
              </a:spcAft>
              <a:buNone/>
            </a:pPr>
            <a:r>
              <a:rPr lang="es-419">
                <a:solidFill>
                  <a:srgbClr val="595959"/>
                </a:solidFill>
                <a:latin typeface="Arimo"/>
                <a:ea typeface="Arimo"/>
                <a:cs typeface="Arimo"/>
                <a:sym typeface="Arimo"/>
              </a:rPr>
              <a:t>GAME PIN: </a:t>
            </a:r>
            <a:endParaRPr>
              <a:solidFill>
                <a:srgbClr val="595959"/>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dirty="0" err="1">
                <a:solidFill>
                  <a:schemeClr val="dk2"/>
                </a:solidFill>
                <a:latin typeface="Arimo"/>
                <a:ea typeface="Arimo"/>
                <a:cs typeface="Arimo"/>
                <a:sym typeface="Arimo"/>
              </a:rPr>
              <a:t>Introduction</a:t>
            </a:r>
            <a:endParaRPr dirty="0">
              <a:latin typeface="Arimo"/>
              <a:ea typeface="Arimo"/>
              <a:cs typeface="Arimo"/>
              <a:sym typeface="Arimo"/>
            </a:endParaRPr>
          </a:p>
        </p:txBody>
      </p:sp>
      <p:sp>
        <p:nvSpPr>
          <p:cNvPr id="79" name="Google Shape;79;p16"/>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80" name="Google Shape;80;p16"/>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81" name="Google Shape;81;p16"/>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82" name="Google Shape;82;p16"/>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83" name="Google Shape;83;p16"/>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84" name="Google Shape;84;p16"/>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85" name="Google Shape;85;p16"/>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86" name="Google Shape;86;p16"/>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87" name="Google Shape;87;p16"/>
          <p:cNvPicPr preferRelativeResize="0"/>
          <p:nvPr/>
        </p:nvPicPr>
        <p:blipFill>
          <a:blip r:embed="rId8">
            <a:alphaModFix amt="60000"/>
          </a:blip>
          <a:stretch>
            <a:fillRect/>
          </a:stretch>
        </p:blipFill>
        <p:spPr>
          <a:xfrm>
            <a:off x="3134037" y="1833675"/>
            <a:ext cx="5477525" cy="247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3054500" y="605888"/>
            <a:ext cx="3921300" cy="108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Hamiltonian Monte Carlo Method is a </a:t>
            </a:r>
            <a:r>
              <a:rPr lang="es-419" b="1"/>
              <a:t>sampling method</a:t>
            </a:r>
            <a:r>
              <a:rPr lang="es-419"/>
              <a:t>.</a:t>
            </a:r>
            <a:endParaRPr/>
          </a:p>
        </p:txBody>
      </p:sp>
      <p:sp>
        <p:nvSpPr>
          <p:cNvPr id="93" name="Google Shape;93;p17"/>
          <p:cNvSpPr txBox="1">
            <a:spLocks noGrp="1"/>
          </p:cNvSpPr>
          <p:nvPr>
            <p:ph type="title"/>
          </p:nvPr>
        </p:nvSpPr>
        <p:spPr>
          <a:xfrm>
            <a:off x="0" y="28350"/>
            <a:ext cx="2418000" cy="5086800"/>
          </a:xfrm>
          <a:prstGeom prst="rect">
            <a:avLst/>
          </a:prstGeom>
          <a:solidFill>
            <a:srgbClr val="9FC5E8"/>
          </a:solidFill>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ctr" rtl="0">
              <a:spcBef>
                <a:spcPts val="0"/>
              </a:spcBef>
              <a:spcAft>
                <a:spcPts val="0"/>
              </a:spcAft>
              <a:buNone/>
            </a:pPr>
            <a:r>
              <a:rPr lang="es-419" b="1">
                <a:solidFill>
                  <a:srgbClr val="FFFFFF"/>
                </a:solidFill>
              </a:rPr>
              <a:t>Introduction</a:t>
            </a:r>
            <a:endParaRPr b="1">
              <a:solidFill>
                <a:srgbClr val="FFFFFF"/>
              </a:solidFill>
            </a:endParaRPr>
          </a:p>
        </p:txBody>
      </p:sp>
      <p:pic>
        <p:nvPicPr>
          <p:cNvPr id="94" name="Google Shape;94;p17"/>
          <p:cNvPicPr preferRelativeResize="0"/>
          <p:nvPr/>
        </p:nvPicPr>
        <p:blipFill>
          <a:blip r:embed="rId3">
            <a:alphaModFix amt="94000"/>
          </a:blip>
          <a:stretch>
            <a:fillRect/>
          </a:stretch>
        </p:blipFill>
        <p:spPr>
          <a:xfrm>
            <a:off x="415675" y="712800"/>
            <a:ext cx="1433800" cy="1433800"/>
          </a:xfrm>
          <a:prstGeom prst="rect">
            <a:avLst/>
          </a:prstGeom>
          <a:noFill/>
          <a:ln>
            <a:noFill/>
          </a:ln>
        </p:spPr>
      </p:pic>
      <p:pic>
        <p:nvPicPr>
          <p:cNvPr id="95" name="Google Shape;95;p17"/>
          <p:cNvPicPr preferRelativeResize="0"/>
          <p:nvPr/>
        </p:nvPicPr>
        <p:blipFill>
          <a:blip r:embed="rId4">
            <a:alphaModFix/>
          </a:blip>
          <a:stretch>
            <a:fillRect/>
          </a:stretch>
        </p:blipFill>
        <p:spPr>
          <a:xfrm>
            <a:off x="3371413" y="2122236"/>
            <a:ext cx="1203850" cy="1203850"/>
          </a:xfrm>
          <a:prstGeom prst="rect">
            <a:avLst/>
          </a:prstGeom>
          <a:noFill/>
          <a:ln>
            <a:noFill/>
          </a:ln>
        </p:spPr>
      </p:pic>
      <p:pic>
        <p:nvPicPr>
          <p:cNvPr id="96" name="Google Shape;96;p17"/>
          <p:cNvPicPr preferRelativeResize="0"/>
          <p:nvPr/>
        </p:nvPicPr>
        <p:blipFill>
          <a:blip r:embed="rId5">
            <a:alphaModFix/>
          </a:blip>
          <a:stretch>
            <a:fillRect/>
          </a:stretch>
        </p:blipFill>
        <p:spPr>
          <a:xfrm>
            <a:off x="2645525" y="2146611"/>
            <a:ext cx="666950" cy="666950"/>
          </a:xfrm>
          <a:prstGeom prst="rect">
            <a:avLst/>
          </a:prstGeom>
          <a:noFill/>
          <a:ln>
            <a:noFill/>
          </a:ln>
        </p:spPr>
      </p:pic>
      <p:sp>
        <p:nvSpPr>
          <p:cNvPr id="97" name="Google Shape;97;p17"/>
          <p:cNvSpPr txBox="1">
            <a:spLocks noGrp="1"/>
          </p:cNvSpPr>
          <p:nvPr>
            <p:ph type="body" idx="1"/>
          </p:nvPr>
        </p:nvSpPr>
        <p:spPr>
          <a:xfrm>
            <a:off x="4088500" y="3800200"/>
            <a:ext cx="4693200" cy="8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b="1"/>
              <a:t>Stan </a:t>
            </a:r>
            <a:r>
              <a:rPr lang="es-419"/>
              <a:t>is a programming language that uses the </a:t>
            </a:r>
            <a:r>
              <a:rPr lang="es-419" b="1"/>
              <a:t>no-U-turn </a:t>
            </a:r>
            <a:r>
              <a:rPr lang="es-419"/>
              <a:t>algorithm which is based on HMC.</a:t>
            </a:r>
            <a:endParaRPr/>
          </a:p>
        </p:txBody>
      </p:sp>
      <p:sp>
        <p:nvSpPr>
          <p:cNvPr id="98" name="Google Shape;98;p17"/>
          <p:cNvSpPr txBox="1">
            <a:spLocks noGrp="1"/>
          </p:cNvSpPr>
          <p:nvPr>
            <p:ph type="body" idx="1"/>
          </p:nvPr>
        </p:nvSpPr>
        <p:spPr>
          <a:xfrm>
            <a:off x="4634200" y="2296337"/>
            <a:ext cx="3193500" cy="8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dirty="0" err="1"/>
              <a:t>Enhancement</a:t>
            </a:r>
            <a:r>
              <a:rPr lang="es-419" dirty="0"/>
              <a:t> </a:t>
            </a:r>
            <a:r>
              <a:rPr lang="es-419" dirty="0" err="1"/>
              <a:t>of</a:t>
            </a:r>
            <a:r>
              <a:rPr lang="es-419" dirty="0"/>
              <a:t> </a:t>
            </a:r>
            <a:r>
              <a:rPr lang="es-419" b="1" dirty="0" err="1"/>
              <a:t>Metropolis</a:t>
            </a:r>
            <a:r>
              <a:rPr lang="es-419" b="1" dirty="0"/>
              <a:t>-Hastings</a:t>
            </a:r>
            <a:endParaRPr dirty="0"/>
          </a:p>
        </p:txBody>
      </p:sp>
      <p:pic>
        <p:nvPicPr>
          <p:cNvPr id="99" name="Google Shape;99;p17"/>
          <p:cNvPicPr preferRelativeResize="0"/>
          <p:nvPr/>
        </p:nvPicPr>
        <p:blipFill>
          <a:blip r:embed="rId6">
            <a:alphaModFix/>
          </a:blip>
          <a:stretch>
            <a:fillRect/>
          </a:stretch>
        </p:blipFill>
        <p:spPr>
          <a:xfrm>
            <a:off x="7640050" y="2296337"/>
            <a:ext cx="899700" cy="899700"/>
          </a:xfrm>
          <a:prstGeom prst="rect">
            <a:avLst/>
          </a:prstGeom>
          <a:noFill/>
          <a:ln>
            <a:noFill/>
          </a:ln>
        </p:spPr>
      </p:pic>
      <p:pic>
        <p:nvPicPr>
          <p:cNvPr id="100" name="Google Shape;100;p17"/>
          <p:cNvPicPr preferRelativeResize="0"/>
          <p:nvPr/>
        </p:nvPicPr>
        <p:blipFill>
          <a:blip r:embed="rId7">
            <a:alphaModFix/>
          </a:blip>
          <a:stretch>
            <a:fillRect/>
          </a:stretch>
        </p:blipFill>
        <p:spPr>
          <a:xfrm>
            <a:off x="6975800" y="520087"/>
            <a:ext cx="1514648" cy="899701"/>
          </a:xfrm>
          <a:prstGeom prst="rect">
            <a:avLst/>
          </a:prstGeom>
          <a:noFill/>
          <a:ln>
            <a:noFill/>
          </a:ln>
        </p:spPr>
      </p:pic>
      <p:pic>
        <p:nvPicPr>
          <p:cNvPr id="101" name="Google Shape;101;p17"/>
          <p:cNvPicPr preferRelativeResize="0"/>
          <p:nvPr/>
        </p:nvPicPr>
        <p:blipFill>
          <a:blip r:embed="rId8">
            <a:alphaModFix/>
          </a:blip>
          <a:stretch>
            <a:fillRect/>
          </a:stretch>
        </p:blipFill>
        <p:spPr>
          <a:xfrm>
            <a:off x="7908650" y="1127663"/>
            <a:ext cx="213250" cy="213250"/>
          </a:xfrm>
          <a:prstGeom prst="rect">
            <a:avLst/>
          </a:prstGeom>
          <a:noFill/>
          <a:ln>
            <a:noFill/>
          </a:ln>
        </p:spPr>
      </p:pic>
      <p:pic>
        <p:nvPicPr>
          <p:cNvPr id="102" name="Google Shape;102;p17"/>
          <p:cNvPicPr preferRelativeResize="0"/>
          <p:nvPr/>
        </p:nvPicPr>
        <p:blipFill>
          <a:blip r:embed="rId8">
            <a:alphaModFix/>
          </a:blip>
          <a:stretch>
            <a:fillRect/>
          </a:stretch>
        </p:blipFill>
        <p:spPr>
          <a:xfrm>
            <a:off x="7246650" y="1170538"/>
            <a:ext cx="213250" cy="213250"/>
          </a:xfrm>
          <a:prstGeom prst="rect">
            <a:avLst/>
          </a:prstGeom>
          <a:noFill/>
          <a:ln>
            <a:noFill/>
          </a:ln>
        </p:spPr>
      </p:pic>
      <p:pic>
        <p:nvPicPr>
          <p:cNvPr id="103" name="Google Shape;103;p17"/>
          <p:cNvPicPr preferRelativeResize="0"/>
          <p:nvPr/>
        </p:nvPicPr>
        <p:blipFill>
          <a:blip r:embed="rId8">
            <a:alphaModFix/>
          </a:blip>
          <a:stretch>
            <a:fillRect/>
          </a:stretch>
        </p:blipFill>
        <p:spPr>
          <a:xfrm>
            <a:off x="7827700" y="863313"/>
            <a:ext cx="213250" cy="213250"/>
          </a:xfrm>
          <a:prstGeom prst="rect">
            <a:avLst/>
          </a:prstGeom>
          <a:noFill/>
          <a:ln>
            <a:noFill/>
          </a:ln>
        </p:spPr>
      </p:pic>
      <p:pic>
        <p:nvPicPr>
          <p:cNvPr id="104" name="Google Shape;104;p17"/>
          <p:cNvPicPr preferRelativeResize="0"/>
          <p:nvPr/>
        </p:nvPicPr>
        <p:blipFill>
          <a:blip r:embed="rId8">
            <a:alphaModFix/>
          </a:blip>
          <a:stretch>
            <a:fillRect/>
          </a:stretch>
        </p:blipFill>
        <p:spPr>
          <a:xfrm>
            <a:off x="7537175" y="957288"/>
            <a:ext cx="213250" cy="213250"/>
          </a:xfrm>
          <a:prstGeom prst="rect">
            <a:avLst/>
          </a:prstGeom>
          <a:noFill/>
          <a:ln>
            <a:noFill/>
          </a:ln>
        </p:spPr>
      </p:pic>
      <p:pic>
        <p:nvPicPr>
          <p:cNvPr id="105" name="Google Shape;105;p17"/>
          <p:cNvPicPr preferRelativeResize="0"/>
          <p:nvPr/>
        </p:nvPicPr>
        <p:blipFill>
          <a:blip r:embed="rId8">
            <a:alphaModFix/>
          </a:blip>
          <a:stretch>
            <a:fillRect/>
          </a:stretch>
        </p:blipFill>
        <p:spPr>
          <a:xfrm>
            <a:off x="7640050" y="627613"/>
            <a:ext cx="213250" cy="213250"/>
          </a:xfrm>
          <a:prstGeom prst="rect">
            <a:avLst/>
          </a:prstGeom>
          <a:noFill/>
          <a:ln>
            <a:noFill/>
          </a:ln>
        </p:spPr>
      </p:pic>
      <p:pic>
        <p:nvPicPr>
          <p:cNvPr id="106" name="Google Shape;106;p17"/>
          <p:cNvPicPr preferRelativeResize="0"/>
          <p:nvPr/>
        </p:nvPicPr>
        <p:blipFill>
          <a:blip r:embed="rId9">
            <a:alphaModFix/>
          </a:blip>
          <a:stretch>
            <a:fillRect/>
          </a:stretch>
        </p:blipFill>
        <p:spPr>
          <a:xfrm>
            <a:off x="7983275" y="598962"/>
            <a:ext cx="213250" cy="213250"/>
          </a:xfrm>
          <a:prstGeom prst="rect">
            <a:avLst/>
          </a:prstGeom>
          <a:noFill/>
          <a:ln>
            <a:noFill/>
          </a:ln>
        </p:spPr>
      </p:pic>
      <p:pic>
        <p:nvPicPr>
          <p:cNvPr id="107" name="Google Shape;107;p17"/>
          <p:cNvPicPr preferRelativeResize="0"/>
          <p:nvPr/>
        </p:nvPicPr>
        <p:blipFill>
          <a:blip r:embed="rId9">
            <a:alphaModFix/>
          </a:blip>
          <a:stretch>
            <a:fillRect/>
          </a:stretch>
        </p:blipFill>
        <p:spPr>
          <a:xfrm>
            <a:off x="7054600" y="937112"/>
            <a:ext cx="213250" cy="213250"/>
          </a:xfrm>
          <a:prstGeom prst="rect">
            <a:avLst/>
          </a:prstGeom>
          <a:noFill/>
          <a:ln>
            <a:noFill/>
          </a:ln>
        </p:spPr>
      </p:pic>
      <p:pic>
        <p:nvPicPr>
          <p:cNvPr id="108" name="Google Shape;108;p17"/>
          <p:cNvPicPr preferRelativeResize="0"/>
          <p:nvPr/>
        </p:nvPicPr>
        <p:blipFill>
          <a:blip r:embed="rId9">
            <a:alphaModFix/>
          </a:blip>
          <a:stretch>
            <a:fillRect/>
          </a:stretch>
        </p:blipFill>
        <p:spPr>
          <a:xfrm>
            <a:off x="8288075" y="903762"/>
            <a:ext cx="213250" cy="213250"/>
          </a:xfrm>
          <a:prstGeom prst="rect">
            <a:avLst/>
          </a:prstGeom>
          <a:noFill/>
          <a:ln>
            <a:noFill/>
          </a:ln>
        </p:spPr>
      </p:pic>
      <p:pic>
        <p:nvPicPr>
          <p:cNvPr id="109" name="Google Shape;109;p17"/>
          <p:cNvPicPr preferRelativeResize="0"/>
          <p:nvPr/>
        </p:nvPicPr>
        <p:blipFill>
          <a:blip r:embed="rId10">
            <a:alphaModFix/>
          </a:blip>
          <a:stretch>
            <a:fillRect/>
          </a:stretch>
        </p:blipFill>
        <p:spPr>
          <a:xfrm>
            <a:off x="3054500" y="3721338"/>
            <a:ext cx="913451" cy="913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20" name="Google Shape;115;p18">
            <a:extLst>
              <a:ext uri="{FF2B5EF4-FFF2-40B4-BE49-F238E27FC236}">
                <a16:creationId xmlns:a16="http://schemas.microsoft.com/office/drawing/2014/main" id="{57E3D335-5FA2-4238-AA3B-00583608B5D8}"/>
              </a:ext>
            </a:extLst>
          </p:cNvPr>
          <p:cNvCxnSpPr>
            <a:cxnSpLocks/>
            <a:stCxn id="122" idx="3"/>
            <a:endCxn id="123" idx="1"/>
          </p:cNvCxnSpPr>
          <p:nvPr/>
        </p:nvCxnSpPr>
        <p:spPr>
          <a:xfrm>
            <a:off x="2577525" y="2713875"/>
            <a:ext cx="510400" cy="0"/>
          </a:xfrm>
          <a:prstGeom prst="straightConnector1">
            <a:avLst/>
          </a:prstGeom>
          <a:noFill/>
          <a:ln w="76200" cap="flat" cmpd="sng">
            <a:solidFill>
              <a:srgbClr val="999999"/>
            </a:solidFill>
            <a:prstDash val="solid"/>
            <a:round/>
            <a:headEnd type="none" w="med" len="med"/>
            <a:tailEnd type="none" w="med" len="med"/>
          </a:ln>
        </p:spPr>
      </p:cxnSp>
      <p:cxnSp>
        <p:nvCxnSpPr>
          <p:cNvPr id="21" name="Google Shape;115;p18">
            <a:extLst>
              <a:ext uri="{FF2B5EF4-FFF2-40B4-BE49-F238E27FC236}">
                <a16:creationId xmlns:a16="http://schemas.microsoft.com/office/drawing/2014/main" id="{C167E832-8D5E-4B41-BD77-2306125A9DA3}"/>
              </a:ext>
            </a:extLst>
          </p:cNvPr>
          <p:cNvCxnSpPr>
            <a:cxnSpLocks/>
            <a:stCxn id="123" idx="3"/>
            <a:endCxn id="124" idx="1"/>
          </p:cNvCxnSpPr>
          <p:nvPr/>
        </p:nvCxnSpPr>
        <p:spPr>
          <a:xfrm>
            <a:off x="3916525" y="2713875"/>
            <a:ext cx="1044138" cy="0"/>
          </a:xfrm>
          <a:prstGeom prst="straightConnector1">
            <a:avLst/>
          </a:prstGeom>
          <a:noFill/>
          <a:ln w="76200" cap="flat" cmpd="sng">
            <a:solidFill>
              <a:srgbClr val="999999"/>
            </a:solidFill>
            <a:prstDash val="solid"/>
            <a:round/>
            <a:headEnd type="none" w="med" len="med"/>
            <a:tailEnd type="none" w="med" len="med"/>
          </a:ln>
        </p:spPr>
      </p:cxnSp>
      <p:cxnSp>
        <p:nvCxnSpPr>
          <p:cNvPr id="22" name="Google Shape;115;p18">
            <a:extLst>
              <a:ext uri="{FF2B5EF4-FFF2-40B4-BE49-F238E27FC236}">
                <a16:creationId xmlns:a16="http://schemas.microsoft.com/office/drawing/2014/main" id="{11E074DF-A6F9-4E83-930A-6DB4CEF929BF}"/>
              </a:ext>
            </a:extLst>
          </p:cNvPr>
          <p:cNvCxnSpPr>
            <a:cxnSpLocks/>
            <a:stCxn id="124" idx="3"/>
            <a:endCxn id="125" idx="1"/>
          </p:cNvCxnSpPr>
          <p:nvPr/>
        </p:nvCxnSpPr>
        <p:spPr>
          <a:xfrm>
            <a:off x="5789263" y="2713875"/>
            <a:ext cx="2121112" cy="0"/>
          </a:xfrm>
          <a:prstGeom prst="straightConnector1">
            <a:avLst/>
          </a:prstGeom>
          <a:noFill/>
          <a:ln w="76200" cap="flat" cmpd="sng">
            <a:solidFill>
              <a:srgbClr val="999999"/>
            </a:solidFill>
            <a:prstDash val="solid"/>
            <a:round/>
            <a:headEnd type="none" w="med" len="med"/>
            <a:tailEnd type="none" w="med" len="med"/>
          </a:ln>
        </p:spPr>
      </p:cxnSp>
      <p:sp>
        <p:nvSpPr>
          <p:cNvPr id="114" name="Google Shape;114;p18"/>
          <p:cNvSpPr txBox="1">
            <a:spLocks noGrp="1"/>
          </p:cNvSpPr>
          <p:nvPr>
            <p:ph type="title"/>
          </p:nvPr>
        </p:nvSpPr>
        <p:spPr>
          <a:xfrm>
            <a:off x="6202100" y="251325"/>
            <a:ext cx="29418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History</a:t>
            </a:r>
            <a:endParaRPr b="1">
              <a:solidFill>
                <a:srgbClr val="FFFFFF"/>
              </a:solidFill>
            </a:endParaRPr>
          </a:p>
        </p:txBody>
      </p:sp>
      <p:cxnSp>
        <p:nvCxnSpPr>
          <p:cNvPr id="115" name="Google Shape;115;p18"/>
          <p:cNvCxnSpPr>
            <a:cxnSpLocks/>
            <a:stCxn id="121" idx="3"/>
            <a:endCxn id="122" idx="1"/>
          </p:cNvCxnSpPr>
          <p:nvPr/>
        </p:nvCxnSpPr>
        <p:spPr>
          <a:xfrm>
            <a:off x="960325" y="2713875"/>
            <a:ext cx="788600" cy="0"/>
          </a:xfrm>
          <a:prstGeom prst="straightConnector1">
            <a:avLst/>
          </a:prstGeom>
          <a:noFill/>
          <a:ln w="76200" cap="flat" cmpd="sng">
            <a:solidFill>
              <a:srgbClr val="999999"/>
            </a:solidFill>
            <a:prstDash val="solid"/>
            <a:round/>
            <a:headEnd type="none" w="med" len="med"/>
            <a:tailEnd type="none" w="med" len="med"/>
          </a:ln>
        </p:spPr>
      </p:cxnSp>
      <p:sp>
        <p:nvSpPr>
          <p:cNvPr id="116" name="Google Shape;116;p18"/>
          <p:cNvSpPr txBox="1"/>
          <p:nvPr/>
        </p:nvSpPr>
        <p:spPr>
          <a:xfrm>
            <a:off x="58050" y="3441425"/>
            <a:ext cx="1691400" cy="105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b="1">
                <a:solidFill>
                  <a:schemeClr val="dk2"/>
                </a:solidFill>
              </a:rPr>
              <a:t>Metropolis </a:t>
            </a:r>
            <a:r>
              <a:rPr lang="es-419">
                <a:solidFill>
                  <a:schemeClr val="dk2"/>
                </a:solidFill>
              </a:rPr>
              <a:t>et al. propose the eponymous algorithm.</a:t>
            </a:r>
            <a:endParaRPr/>
          </a:p>
        </p:txBody>
      </p:sp>
      <p:sp>
        <p:nvSpPr>
          <p:cNvPr id="117" name="Google Shape;117;p18"/>
          <p:cNvSpPr txBox="1"/>
          <p:nvPr/>
        </p:nvSpPr>
        <p:spPr>
          <a:xfrm>
            <a:off x="2936388" y="3441425"/>
            <a:ext cx="1635600" cy="145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a:solidFill>
                  <a:schemeClr val="dk2"/>
                </a:solidFill>
              </a:rPr>
              <a:t>Stuart and Donald Geman create the </a:t>
            </a:r>
            <a:r>
              <a:rPr lang="es-419" b="1">
                <a:solidFill>
                  <a:schemeClr val="dk2"/>
                </a:solidFill>
              </a:rPr>
              <a:t>Gibbs </a:t>
            </a:r>
            <a:r>
              <a:rPr lang="es-419">
                <a:solidFill>
                  <a:schemeClr val="dk2"/>
                </a:solidFill>
              </a:rPr>
              <a:t>sampling algorithm.</a:t>
            </a:r>
            <a:endParaRPr/>
          </a:p>
        </p:txBody>
      </p:sp>
      <p:sp>
        <p:nvSpPr>
          <p:cNvPr id="118" name="Google Shape;118;p18"/>
          <p:cNvSpPr txBox="1"/>
          <p:nvPr/>
        </p:nvSpPr>
        <p:spPr>
          <a:xfrm>
            <a:off x="1670750" y="1488800"/>
            <a:ext cx="19758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a:solidFill>
                  <a:schemeClr val="dk2"/>
                </a:solidFill>
              </a:rPr>
              <a:t>Improved by </a:t>
            </a:r>
            <a:r>
              <a:rPr lang="es-419" b="1">
                <a:solidFill>
                  <a:schemeClr val="dk2"/>
                </a:solidFill>
              </a:rPr>
              <a:t>Hastings.</a:t>
            </a:r>
            <a:endParaRPr/>
          </a:p>
        </p:txBody>
      </p:sp>
      <p:sp>
        <p:nvSpPr>
          <p:cNvPr id="119" name="Google Shape;119;p18"/>
          <p:cNvSpPr txBox="1"/>
          <p:nvPr/>
        </p:nvSpPr>
        <p:spPr>
          <a:xfrm>
            <a:off x="4850050" y="1192250"/>
            <a:ext cx="2465100" cy="105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b="1">
                <a:solidFill>
                  <a:schemeClr val="dk2"/>
                </a:solidFill>
              </a:rPr>
              <a:t>BUGS</a:t>
            </a:r>
            <a:r>
              <a:rPr lang="es-419">
                <a:solidFill>
                  <a:schemeClr val="dk2"/>
                </a:solidFill>
              </a:rPr>
              <a:t> is first released and revolutionizes Bayesian computation.</a:t>
            </a:r>
            <a:endParaRPr/>
          </a:p>
        </p:txBody>
      </p:sp>
      <p:sp>
        <p:nvSpPr>
          <p:cNvPr id="120" name="Google Shape;120;p18"/>
          <p:cNvSpPr txBox="1"/>
          <p:nvPr/>
        </p:nvSpPr>
        <p:spPr>
          <a:xfrm>
            <a:off x="6768150" y="3441425"/>
            <a:ext cx="2057700" cy="1269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419" b="1">
                <a:solidFill>
                  <a:srgbClr val="CC0000"/>
                </a:solidFill>
              </a:rPr>
              <a:t>Stan</a:t>
            </a:r>
            <a:r>
              <a:rPr lang="es-419">
                <a:solidFill>
                  <a:schemeClr val="dk2"/>
                </a:solidFill>
              </a:rPr>
              <a:t>, created by Andrew Gelman </a:t>
            </a:r>
            <a:br>
              <a:rPr lang="es-419">
                <a:solidFill>
                  <a:schemeClr val="dk2"/>
                </a:solidFill>
              </a:rPr>
            </a:br>
            <a:r>
              <a:rPr lang="es-419">
                <a:solidFill>
                  <a:schemeClr val="dk2"/>
                </a:solidFill>
              </a:rPr>
              <a:t>(yes, </a:t>
            </a:r>
            <a:r>
              <a:rPr lang="es-419" i="1">
                <a:solidFill>
                  <a:schemeClr val="dk2"/>
                </a:solidFill>
              </a:rPr>
              <a:t>that</a:t>
            </a:r>
            <a:r>
              <a:rPr lang="es-419">
                <a:solidFill>
                  <a:schemeClr val="dk2"/>
                </a:solidFill>
              </a:rPr>
              <a:t> Gelman) </a:t>
            </a:r>
            <a:br>
              <a:rPr lang="es-419">
                <a:solidFill>
                  <a:schemeClr val="dk2"/>
                </a:solidFill>
              </a:rPr>
            </a:br>
            <a:r>
              <a:rPr lang="es-419">
                <a:solidFill>
                  <a:schemeClr val="dk2"/>
                </a:solidFill>
              </a:rPr>
              <a:t>and Bob Carpenter and it is first released.</a:t>
            </a:r>
            <a:endParaRPr/>
          </a:p>
        </p:txBody>
      </p:sp>
      <p:sp>
        <p:nvSpPr>
          <p:cNvPr id="121" name="Google Shape;121;p18"/>
          <p:cNvSpPr txBox="1"/>
          <p:nvPr/>
        </p:nvSpPr>
        <p:spPr>
          <a:xfrm>
            <a:off x="1317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dirty="0">
                <a:solidFill>
                  <a:srgbClr val="FFFFFF"/>
                </a:solidFill>
              </a:rPr>
              <a:t>1953</a:t>
            </a:r>
            <a:endParaRPr b="1" dirty="0">
              <a:solidFill>
                <a:srgbClr val="FFFFFF"/>
              </a:solidFill>
            </a:endParaRPr>
          </a:p>
        </p:txBody>
      </p:sp>
      <p:sp>
        <p:nvSpPr>
          <p:cNvPr id="122" name="Google Shape;122;p18"/>
          <p:cNvSpPr txBox="1"/>
          <p:nvPr/>
        </p:nvSpPr>
        <p:spPr>
          <a:xfrm>
            <a:off x="17489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1970</a:t>
            </a:r>
            <a:endParaRPr b="1">
              <a:solidFill>
                <a:srgbClr val="FFFFFF"/>
              </a:solidFill>
            </a:endParaRPr>
          </a:p>
        </p:txBody>
      </p:sp>
      <p:sp>
        <p:nvSpPr>
          <p:cNvPr id="123" name="Google Shape;123;p18"/>
          <p:cNvSpPr txBox="1"/>
          <p:nvPr/>
        </p:nvSpPr>
        <p:spPr>
          <a:xfrm>
            <a:off x="30879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1983</a:t>
            </a:r>
            <a:endParaRPr b="1">
              <a:solidFill>
                <a:srgbClr val="FFFFFF"/>
              </a:solidFill>
            </a:endParaRPr>
          </a:p>
        </p:txBody>
      </p:sp>
      <p:sp>
        <p:nvSpPr>
          <p:cNvPr id="124" name="Google Shape;124;p18"/>
          <p:cNvSpPr txBox="1"/>
          <p:nvPr/>
        </p:nvSpPr>
        <p:spPr>
          <a:xfrm>
            <a:off x="4960663"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1997|</a:t>
            </a:r>
            <a:endParaRPr b="1">
              <a:solidFill>
                <a:srgbClr val="FFFFFF"/>
              </a:solidFill>
            </a:endParaRPr>
          </a:p>
        </p:txBody>
      </p:sp>
      <p:sp>
        <p:nvSpPr>
          <p:cNvPr id="125" name="Google Shape;125;p18"/>
          <p:cNvSpPr txBox="1"/>
          <p:nvPr/>
        </p:nvSpPr>
        <p:spPr>
          <a:xfrm>
            <a:off x="791037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2012</a:t>
            </a:r>
            <a:endParaRPr b="1">
              <a:solidFill>
                <a:srgbClr val="FFFFFF"/>
              </a:solidFill>
            </a:endParaRPr>
          </a:p>
        </p:txBody>
      </p:sp>
      <p:cxnSp>
        <p:nvCxnSpPr>
          <p:cNvPr id="126" name="Google Shape;126;p18"/>
          <p:cNvCxnSpPr/>
          <p:nvPr/>
        </p:nvCxnSpPr>
        <p:spPr>
          <a:xfrm rot="10800000">
            <a:off x="54602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7" name="Google Shape;127;p18"/>
          <p:cNvCxnSpPr/>
          <p:nvPr/>
        </p:nvCxnSpPr>
        <p:spPr>
          <a:xfrm rot="10800000">
            <a:off x="350222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8" name="Google Shape;128;p18"/>
          <p:cNvCxnSpPr/>
          <p:nvPr/>
        </p:nvCxnSpPr>
        <p:spPr>
          <a:xfrm rot="10800000">
            <a:off x="832467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9" name="Google Shape;129;p18"/>
          <p:cNvCxnSpPr/>
          <p:nvPr/>
        </p:nvCxnSpPr>
        <p:spPr>
          <a:xfrm>
            <a:off x="2163225" y="2041575"/>
            <a:ext cx="0" cy="448200"/>
          </a:xfrm>
          <a:prstGeom prst="straightConnector1">
            <a:avLst/>
          </a:prstGeom>
          <a:noFill/>
          <a:ln w="9525" cap="flat" cmpd="sng">
            <a:solidFill>
              <a:schemeClr val="dk2"/>
            </a:solidFill>
            <a:prstDash val="solid"/>
            <a:round/>
            <a:headEnd type="none" w="med" len="med"/>
            <a:tailEnd type="triangle" w="med" len="med"/>
          </a:ln>
        </p:spPr>
      </p:cxnSp>
      <p:cxnSp>
        <p:nvCxnSpPr>
          <p:cNvPr id="130" name="Google Shape;130;p18"/>
          <p:cNvCxnSpPr/>
          <p:nvPr/>
        </p:nvCxnSpPr>
        <p:spPr>
          <a:xfrm>
            <a:off x="5374975" y="2041575"/>
            <a:ext cx="0" cy="44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5"/>
                                        </p:tgtEl>
                                        <p:attrNameLst>
                                          <p:attrName>style.visibility</p:attrName>
                                        </p:attrNameLst>
                                      </p:cBhvr>
                                      <p:to>
                                        <p:strVal val="visible"/>
                                      </p:to>
                                    </p:set>
                                    <p:animEffect transition="in" filter="fade">
                                      <p:cBhvr>
                                        <p:cTn id="18" dur="500"/>
                                        <p:tgtEl>
                                          <p:spTgt spid="1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animEffect transition="in" filter="fade">
                                      <p:cBhvr>
                                        <p:cTn id="21" dur="500"/>
                                        <p:tgtEl>
                                          <p:spTgt spid="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fade">
                                      <p:cBhvr>
                                        <p:cTn id="24" dur="500"/>
                                        <p:tgtEl>
                                          <p:spTgt spid="118"/>
                                        </p:tgtEl>
                                      </p:cBhvr>
                                    </p:animEffect>
                                  </p:childTnLst>
                                </p:cTn>
                              </p:par>
                              <p:par>
                                <p:cTn id="25" presetID="10"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fade">
                                      <p:cBhvr>
                                        <p:cTn id="27" dur="500"/>
                                        <p:tgtEl>
                                          <p:spTgt spid="1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500"/>
                                        <p:tgtEl>
                                          <p:spTgt spid="123"/>
                                        </p:tgtEl>
                                      </p:cBhvr>
                                    </p:animEffect>
                                  </p:childTnLst>
                                </p:cTn>
                              </p:par>
                              <p:par>
                                <p:cTn id="36" presetID="10" presetClass="entr" presetSubtype="0" fill="hold" nodeType="withEffect">
                                  <p:stCondLst>
                                    <p:cond delay="0"/>
                                  </p:stCondLst>
                                  <p:childTnLst>
                                    <p:set>
                                      <p:cBhvr>
                                        <p:cTn id="37" dur="1" fill="hold">
                                          <p:stCondLst>
                                            <p:cond delay="0"/>
                                          </p:stCondLst>
                                        </p:cTn>
                                        <p:tgtEl>
                                          <p:spTgt spid="127"/>
                                        </p:tgtEl>
                                        <p:attrNameLst>
                                          <p:attrName>style.visibility</p:attrName>
                                        </p:attrNameLst>
                                      </p:cBhvr>
                                      <p:to>
                                        <p:strVal val="visible"/>
                                      </p:to>
                                    </p:set>
                                    <p:animEffect transition="in" filter="fade">
                                      <p:cBhvr>
                                        <p:cTn id="38" dur="500"/>
                                        <p:tgtEl>
                                          <p:spTgt spid="1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fade">
                                      <p:cBhvr>
                                        <p:cTn id="41" dur="500"/>
                                        <p:tgtEl>
                                          <p:spTgt spid="1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4"/>
                                        </p:tgtEl>
                                        <p:attrNameLst>
                                          <p:attrName>style.visibility</p:attrName>
                                        </p:attrNameLst>
                                      </p:cBhvr>
                                      <p:to>
                                        <p:strVal val="visible"/>
                                      </p:to>
                                    </p:set>
                                    <p:animEffect transition="in" filter="fade">
                                      <p:cBhvr>
                                        <p:cTn id="49" dur="500"/>
                                        <p:tgtEl>
                                          <p:spTgt spid="124"/>
                                        </p:tgtEl>
                                      </p:cBhvr>
                                    </p:animEffect>
                                  </p:childTnLst>
                                </p:cTn>
                              </p:par>
                              <p:par>
                                <p:cTn id="50" presetID="10" presetClass="entr" presetSubtype="0" fill="hold" nodeType="with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500"/>
                                        <p:tgtEl>
                                          <p:spTgt spid="11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5"/>
                                        </p:tgtEl>
                                        <p:attrNameLst>
                                          <p:attrName>style.visibility</p:attrName>
                                        </p:attrNameLst>
                                      </p:cBhvr>
                                      <p:to>
                                        <p:strVal val="visible"/>
                                      </p:to>
                                    </p:set>
                                    <p:animEffect transition="in" filter="fade">
                                      <p:cBhvr>
                                        <p:cTn id="63" dur="500"/>
                                        <p:tgtEl>
                                          <p:spTgt spid="125"/>
                                        </p:tgtEl>
                                      </p:cBhvr>
                                    </p:animEffect>
                                  </p:childTnLst>
                                </p:cTn>
                              </p:par>
                              <p:par>
                                <p:cTn id="64" presetID="10" presetClass="entr" presetSubtype="0" fill="hold" nodeType="with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0"/>
                                        </p:tgtEl>
                                        <p:attrNameLst>
                                          <p:attrName>style.visibility</p:attrName>
                                        </p:attrNameLst>
                                      </p:cBhvr>
                                      <p:to>
                                        <p:strVal val="visible"/>
                                      </p:to>
                                    </p:set>
                                    <p:animEffect transition="in" filter="fade">
                                      <p:cBhvr>
                                        <p:cTn id="6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P spid="117" grpId="0"/>
      <p:bldP spid="118" grpId="0"/>
      <p:bldP spid="119" grpId="0"/>
      <p:bldP spid="120" grpId="0"/>
      <p:bldP spid="121" grpId="0" animBg="1"/>
      <p:bldP spid="122" grpId="0" animBg="1"/>
      <p:bldP spid="123" grpId="0" animBg="1"/>
      <p:bldP spid="124" grpId="0" animBg="1"/>
      <p:bldP spid="1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6202100" y="251325"/>
            <a:ext cx="2941800" cy="766500"/>
          </a:xfrm>
          <a:prstGeom prst="rect">
            <a:avLst/>
          </a:prstGeom>
          <a:solidFill>
            <a:srgbClr val="B20012"/>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STAN</a:t>
            </a:r>
            <a:endParaRPr b="1">
              <a:solidFill>
                <a:srgbClr val="FFFFFF"/>
              </a:solidFill>
            </a:endParaRPr>
          </a:p>
        </p:txBody>
      </p:sp>
      <p:sp>
        <p:nvSpPr>
          <p:cNvPr id="136" name="Google Shape;136;p19"/>
          <p:cNvSpPr txBox="1">
            <a:spLocks noGrp="1"/>
          </p:cNvSpPr>
          <p:nvPr>
            <p:ph type="body" idx="1"/>
          </p:nvPr>
        </p:nvSpPr>
        <p:spPr>
          <a:xfrm>
            <a:off x="311700" y="1152475"/>
            <a:ext cx="8520600" cy="266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dirty="0" err="1"/>
              <a:t>Named</a:t>
            </a:r>
            <a:r>
              <a:rPr lang="es-419" dirty="0"/>
              <a:t> in honor </a:t>
            </a:r>
            <a:r>
              <a:rPr lang="es-419" dirty="0" err="1"/>
              <a:t>of</a:t>
            </a:r>
            <a:r>
              <a:rPr lang="es-419" dirty="0"/>
              <a:t> </a:t>
            </a:r>
            <a:r>
              <a:rPr lang="es-419" dirty="0" err="1"/>
              <a:t>Stanislaw</a:t>
            </a:r>
            <a:r>
              <a:rPr lang="es-419" dirty="0"/>
              <a:t> Ulam (</a:t>
            </a:r>
            <a:r>
              <a:rPr lang="es-419" dirty="0" err="1"/>
              <a:t>creator</a:t>
            </a:r>
            <a:r>
              <a:rPr lang="es-419" dirty="0"/>
              <a:t> </a:t>
            </a:r>
            <a:r>
              <a:rPr lang="es-419" dirty="0" err="1"/>
              <a:t>of</a:t>
            </a:r>
            <a:r>
              <a:rPr lang="es-419" dirty="0"/>
              <a:t> </a:t>
            </a:r>
            <a:r>
              <a:rPr lang="es-419" dirty="0" err="1"/>
              <a:t>the</a:t>
            </a:r>
            <a:r>
              <a:rPr lang="es-419" b="1" dirty="0"/>
              <a:t> Monte Carlo</a:t>
            </a:r>
            <a:r>
              <a:rPr lang="es-419" dirty="0"/>
              <a:t> </a:t>
            </a:r>
            <a:r>
              <a:rPr lang="es-419" dirty="0" err="1"/>
              <a:t>methods</a:t>
            </a:r>
            <a:r>
              <a:rPr lang="es-419" dirty="0"/>
              <a:t>).</a:t>
            </a:r>
            <a:endParaRPr dirty="0"/>
          </a:p>
          <a:p>
            <a:pPr marL="457200" lvl="0" indent="-342900" algn="l" rtl="0">
              <a:spcBef>
                <a:spcPts val="0"/>
              </a:spcBef>
              <a:spcAft>
                <a:spcPts val="0"/>
              </a:spcAft>
              <a:buSzPts val="1800"/>
              <a:buChar char="●"/>
            </a:pPr>
            <a:r>
              <a:rPr lang="es-419" dirty="0"/>
              <a:t>Open </a:t>
            </a:r>
            <a:r>
              <a:rPr lang="es-419" dirty="0" err="1"/>
              <a:t>source</a:t>
            </a:r>
            <a:r>
              <a:rPr lang="es-419" dirty="0"/>
              <a:t>.</a:t>
            </a:r>
            <a:endParaRPr dirty="0"/>
          </a:p>
          <a:p>
            <a:pPr marL="457200" lvl="0" indent="-342900" algn="l" rtl="0">
              <a:spcBef>
                <a:spcPts val="0"/>
              </a:spcBef>
              <a:spcAft>
                <a:spcPts val="0"/>
              </a:spcAft>
              <a:buSzPts val="1800"/>
              <a:buChar char="●"/>
            </a:pPr>
            <a:r>
              <a:rPr lang="es-419" dirty="0" err="1"/>
              <a:t>Written</a:t>
            </a:r>
            <a:r>
              <a:rPr lang="es-419" dirty="0"/>
              <a:t> in C++.</a:t>
            </a:r>
            <a:endParaRPr dirty="0"/>
          </a:p>
          <a:p>
            <a:pPr marL="457200" lvl="0" indent="-342900" algn="l" rtl="0">
              <a:spcBef>
                <a:spcPts val="0"/>
              </a:spcBef>
              <a:spcAft>
                <a:spcPts val="0"/>
              </a:spcAft>
              <a:buSzPts val="1800"/>
              <a:buChar char="●"/>
            </a:pPr>
            <a:r>
              <a:rPr lang="es-419" dirty="0" err="1"/>
              <a:t>Multi-interface</a:t>
            </a:r>
            <a:r>
              <a:rPr lang="es-419" dirty="0"/>
              <a:t> (R, Python, Julia, </a:t>
            </a:r>
            <a:r>
              <a:rPr lang="es-419" dirty="0" err="1"/>
              <a:t>command</a:t>
            </a:r>
            <a:r>
              <a:rPr lang="es-419" dirty="0"/>
              <a:t> line, Matlab, Stata, </a:t>
            </a:r>
            <a:r>
              <a:rPr lang="es-419" dirty="0" err="1"/>
              <a:t>possibly</a:t>
            </a:r>
            <a:r>
              <a:rPr lang="es-419" dirty="0"/>
              <a:t> </a:t>
            </a:r>
            <a:r>
              <a:rPr lang="es-419" dirty="0" err="1"/>
              <a:t>others</a:t>
            </a:r>
            <a:r>
              <a:rPr lang="es-419" dirty="0"/>
              <a:t>).</a:t>
            </a:r>
            <a:endParaRPr dirty="0"/>
          </a:p>
          <a:p>
            <a:pPr marL="457200" lvl="0" indent="-342900" algn="l" rtl="0">
              <a:spcBef>
                <a:spcPts val="0"/>
              </a:spcBef>
              <a:spcAft>
                <a:spcPts val="0"/>
              </a:spcAft>
              <a:buSzPts val="1800"/>
              <a:buChar char="●"/>
            </a:pPr>
            <a:r>
              <a:rPr lang="es-419" dirty="0" err="1"/>
              <a:t>Instead</a:t>
            </a:r>
            <a:r>
              <a:rPr lang="es-419" dirty="0"/>
              <a:t> </a:t>
            </a:r>
            <a:r>
              <a:rPr lang="es-419" dirty="0" err="1"/>
              <a:t>of</a:t>
            </a:r>
            <a:r>
              <a:rPr lang="es-419" dirty="0"/>
              <a:t> </a:t>
            </a:r>
            <a:r>
              <a:rPr lang="es-419" dirty="0" err="1"/>
              <a:t>relying</a:t>
            </a:r>
            <a:r>
              <a:rPr lang="es-419" dirty="0"/>
              <a:t> in </a:t>
            </a:r>
            <a:r>
              <a:rPr lang="es-419" dirty="0" err="1"/>
              <a:t>random</a:t>
            </a:r>
            <a:r>
              <a:rPr lang="es-419" dirty="0"/>
              <a:t> </a:t>
            </a:r>
            <a:r>
              <a:rPr lang="es-419" dirty="0" err="1"/>
              <a:t>walks</a:t>
            </a:r>
            <a:r>
              <a:rPr lang="es-419" dirty="0"/>
              <a:t>, </a:t>
            </a:r>
            <a:r>
              <a:rPr lang="es-419" dirty="0" err="1"/>
              <a:t>it’s</a:t>
            </a:r>
            <a:r>
              <a:rPr lang="es-419" dirty="0"/>
              <a:t> </a:t>
            </a:r>
            <a:r>
              <a:rPr lang="es-419" dirty="0" err="1"/>
              <a:t>inspired</a:t>
            </a:r>
            <a:r>
              <a:rPr lang="es-419" dirty="0"/>
              <a:t> in </a:t>
            </a:r>
            <a:r>
              <a:rPr lang="es-419" b="1" dirty="0" err="1"/>
              <a:t>statistical</a:t>
            </a:r>
            <a:r>
              <a:rPr lang="es-419" b="1" dirty="0"/>
              <a:t> mechanics</a:t>
            </a:r>
            <a:r>
              <a:rPr lang="es-419" dirty="0"/>
              <a:t>.</a:t>
            </a:r>
            <a:r>
              <a:rPr lang="es-419" baseline="30000" dirty="0"/>
              <a:t>1</a:t>
            </a:r>
            <a:endParaRPr baseline="30000" dirty="0"/>
          </a:p>
          <a:p>
            <a:pPr marL="457200" lvl="0" indent="-342900" algn="l" rtl="0">
              <a:spcBef>
                <a:spcPts val="0"/>
              </a:spcBef>
              <a:spcAft>
                <a:spcPts val="0"/>
              </a:spcAft>
              <a:buSzPts val="1800"/>
              <a:buChar char="●"/>
            </a:pPr>
            <a:r>
              <a:rPr lang="es-419" dirty="0" err="1"/>
              <a:t>It</a:t>
            </a:r>
            <a:r>
              <a:rPr lang="es-419" dirty="0"/>
              <a:t> can do </a:t>
            </a:r>
            <a:r>
              <a:rPr lang="es-419" dirty="0" err="1"/>
              <a:t>much</a:t>
            </a:r>
            <a:r>
              <a:rPr lang="es-419" dirty="0"/>
              <a:t> more </a:t>
            </a:r>
            <a:r>
              <a:rPr lang="es-419" dirty="0" err="1"/>
              <a:t>than</a:t>
            </a:r>
            <a:r>
              <a:rPr lang="es-419" dirty="0"/>
              <a:t> </a:t>
            </a:r>
            <a:r>
              <a:rPr lang="es-419" dirty="0" err="1"/>
              <a:t>just</a:t>
            </a:r>
            <a:r>
              <a:rPr lang="es-419" dirty="0"/>
              <a:t> </a:t>
            </a:r>
            <a:r>
              <a:rPr lang="es-419" dirty="0" err="1"/>
              <a:t>sampling</a:t>
            </a:r>
            <a:r>
              <a:rPr lang="es-419" dirty="0"/>
              <a:t>: </a:t>
            </a:r>
            <a:r>
              <a:rPr lang="es-419" dirty="0" err="1"/>
              <a:t>optimization</a:t>
            </a:r>
            <a:r>
              <a:rPr lang="es-419" dirty="0"/>
              <a:t>, </a:t>
            </a:r>
            <a:r>
              <a:rPr lang="es-419" dirty="0" err="1"/>
              <a:t>variational</a:t>
            </a:r>
            <a:r>
              <a:rPr lang="es-419" dirty="0"/>
              <a:t> </a:t>
            </a:r>
            <a:r>
              <a:rPr lang="es-419" dirty="0" err="1"/>
              <a:t>inference</a:t>
            </a:r>
            <a:r>
              <a:rPr lang="es-419" dirty="0"/>
              <a:t>, etc.</a:t>
            </a:r>
            <a:endParaRPr dirty="0"/>
          </a:p>
        </p:txBody>
      </p:sp>
      <p:sp>
        <p:nvSpPr>
          <p:cNvPr id="137" name="Google Shape;137;p19"/>
          <p:cNvSpPr txBox="1">
            <a:spLocks noGrp="1"/>
          </p:cNvSpPr>
          <p:nvPr>
            <p:ph type="body" idx="1"/>
          </p:nvPr>
        </p:nvSpPr>
        <p:spPr>
          <a:xfrm>
            <a:off x="311700" y="4285700"/>
            <a:ext cx="8520600" cy="604200"/>
          </a:xfrm>
          <a:prstGeom prst="rect">
            <a:avLst/>
          </a:prstGeom>
        </p:spPr>
        <p:txBody>
          <a:bodyPr spcFirstLastPara="1" wrap="square" lIns="91425" tIns="91425" rIns="91425" bIns="91425" anchor="t" anchorCtr="0">
            <a:noAutofit/>
          </a:bodyPr>
          <a:lstStyle/>
          <a:p>
            <a:pPr marL="0" lvl="0" indent="0" algn="l" rtl="0">
              <a:spcBef>
                <a:spcPts val="500"/>
              </a:spcBef>
              <a:spcAft>
                <a:spcPts val="500"/>
              </a:spcAft>
              <a:buNone/>
            </a:pPr>
            <a:r>
              <a:rPr lang="es-419" sz="1200" baseline="30000">
                <a:highlight>
                  <a:srgbClr val="FFFFFF"/>
                </a:highlight>
              </a:rPr>
              <a:t>1</a:t>
            </a:r>
            <a:r>
              <a:rPr lang="es-419" sz="1200">
                <a:highlight>
                  <a:srgbClr val="FFFFFF"/>
                </a:highlight>
              </a:rPr>
              <a:t>Necessary for the fundamental study of any physical system that has many </a:t>
            </a:r>
            <a:r>
              <a:rPr lang="es-419" sz="1200" b="1">
                <a:highlight>
                  <a:srgbClr val="FFFFFF"/>
                </a:highlight>
                <a:uFill>
                  <a:noFill/>
                </a:uFill>
                <a:hlinkClick r:id="rId3"/>
              </a:rPr>
              <a:t>degrees of freedom</a:t>
            </a:r>
            <a:r>
              <a:rPr lang="es-419" sz="1200">
                <a:highlight>
                  <a:srgbClr val="FFFFFF"/>
                </a:highlight>
              </a:rPr>
              <a:t>. The approach is based on </a:t>
            </a:r>
            <a:r>
              <a:rPr lang="es-419" sz="1200">
                <a:highlight>
                  <a:srgbClr val="FFFFFF"/>
                </a:highlight>
                <a:uFill>
                  <a:noFill/>
                </a:uFill>
                <a:hlinkClick r:id="rId4"/>
              </a:rPr>
              <a:t>statistical</a:t>
            </a:r>
            <a:r>
              <a:rPr lang="es-419" sz="1200">
                <a:highlight>
                  <a:srgbClr val="FFFFFF"/>
                </a:highlight>
              </a:rPr>
              <a:t> methods, </a:t>
            </a:r>
            <a:r>
              <a:rPr lang="es-419" sz="1200">
                <a:highlight>
                  <a:srgbClr val="FFFFFF"/>
                </a:highlight>
                <a:uFill>
                  <a:noFill/>
                </a:uFill>
                <a:hlinkClick r:id="rId5"/>
              </a:rPr>
              <a:t>probability theory</a:t>
            </a:r>
            <a:r>
              <a:rPr lang="es-419" sz="1200">
                <a:highlight>
                  <a:srgbClr val="FFFFFF"/>
                </a:highlight>
              </a:rPr>
              <a:t> and the </a:t>
            </a:r>
            <a:r>
              <a:rPr lang="es-419" sz="1200">
                <a:highlight>
                  <a:srgbClr val="FFFFFF"/>
                </a:highlight>
                <a:uFill>
                  <a:noFill/>
                </a:uFill>
                <a:hlinkClick r:id="rId6"/>
              </a:rPr>
              <a:t>microscopic</a:t>
            </a:r>
            <a:r>
              <a:rPr lang="es-419" sz="1200">
                <a:highlight>
                  <a:srgbClr val="FFFFFF"/>
                </a:highlight>
              </a:rPr>
              <a:t> physical laws.</a:t>
            </a:r>
            <a:endParaRPr sz="1200"/>
          </a:p>
        </p:txBody>
      </p:sp>
      <p:cxnSp>
        <p:nvCxnSpPr>
          <p:cNvPr id="138" name="Google Shape;138;p19"/>
          <p:cNvCxnSpPr/>
          <p:nvPr/>
        </p:nvCxnSpPr>
        <p:spPr>
          <a:xfrm>
            <a:off x="322025" y="4285700"/>
            <a:ext cx="8459400" cy="0"/>
          </a:xfrm>
          <a:prstGeom prst="straightConnector1">
            <a:avLst/>
          </a:prstGeom>
          <a:noFill/>
          <a:ln w="9525" cap="flat" cmpd="sng">
            <a:solidFill>
              <a:schemeClr val="dk2"/>
            </a:solidFill>
            <a:prstDash val="solid"/>
            <a:round/>
            <a:headEnd type="none" w="med" len="med"/>
            <a:tailEnd type="none" w="med" len="med"/>
          </a:ln>
        </p:spPr>
      </p:cxnSp>
      <p:pic>
        <p:nvPicPr>
          <p:cNvPr id="139" name="Google Shape;139;p19"/>
          <p:cNvPicPr preferRelativeResize="0"/>
          <p:nvPr/>
        </p:nvPicPr>
        <p:blipFill>
          <a:blip r:embed="rId7">
            <a:alphaModFix/>
          </a:blip>
          <a:stretch>
            <a:fillRect/>
          </a:stretch>
        </p:blipFill>
        <p:spPr>
          <a:xfrm>
            <a:off x="5029049" y="161100"/>
            <a:ext cx="944452" cy="946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Effect transition="in" filter="fade">
                                      <p:cBhvr>
                                        <p:cTn id="7" dur="500"/>
                                        <p:tgtEl>
                                          <p:spTgt spid="1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6">
                                            <p:txEl>
                                              <p:pRg st="1" end="1"/>
                                            </p:txEl>
                                          </p:spTgt>
                                        </p:tgtEl>
                                        <p:attrNameLst>
                                          <p:attrName>style.visibility</p:attrName>
                                        </p:attrNameLst>
                                      </p:cBhvr>
                                      <p:to>
                                        <p:strVal val="visible"/>
                                      </p:to>
                                    </p:set>
                                    <p:animEffect transition="in" filter="fade">
                                      <p:cBhvr>
                                        <p:cTn id="12" dur="500"/>
                                        <p:tgtEl>
                                          <p:spTgt spid="1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6">
                                            <p:txEl>
                                              <p:pRg st="2" end="2"/>
                                            </p:txEl>
                                          </p:spTgt>
                                        </p:tgtEl>
                                        <p:attrNameLst>
                                          <p:attrName>style.visibility</p:attrName>
                                        </p:attrNameLst>
                                      </p:cBhvr>
                                      <p:to>
                                        <p:strVal val="visible"/>
                                      </p:to>
                                    </p:set>
                                    <p:animEffect transition="in" filter="fade">
                                      <p:cBhvr>
                                        <p:cTn id="17" dur="500"/>
                                        <p:tgtEl>
                                          <p:spTgt spid="1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6">
                                            <p:txEl>
                                              <p:pRg st="3" end="3"/>
                                            </p:txEl>
                                          </p:spTgt>
                                        </p:tgtEl>
                                        <p:attrNameLst>
                                          <p:attrName>style.visibility</p:attrName>
                                        </p:attrNameLst>
                                      </p:cBhvr>
                                      <p:to>
                                        <p:strVal val="visible"/>
                                      </p:to>
                                    </p:set>
                                    <p:animEffect transition="in" filter="fade">
                                      <p:cBhvr>
                                        <p:cTn id="22" dur="500"/>
                                        <p:tgtEl>
                                          <p:spTgt spid="1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6">
                                            <p:txEl>
                                              <p:pRg st="4" end="4"/>
                                            </p:txEl>
                                          </p:spTgt>
                                        </p:tgtEl>
                                        <p:attrNameLst>
                                          <p:attrName>style.visibility</p:attrName>
                                        </p:attrNameLst>
                                      </p:cBhvr>
                                      <p:to>
                                        <p:strVal val="visible"/>
                                      </p:to>
                                    </p:set>
                                    <p:animEffect transition="in" filter="fade">
                                      <p:cBhvr>
                                        <p:cTn id="27" dur="500"/>
                                        <p:tgtEl>
                                          <p:spTgt spid="1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
                                        </p:tgtEl>
                                        <p:attrNameLst>
                                          <p:attrName>style.visibility</p:attrName>
                                        </p:attrNameLst>
                                      </p:cBhvr>
                                      <p:to>
                                        <p:strVal val="visible"/>
                                      </p:to>
                                    </p:set>
                                    <p:animEffect transition="in" filter="fade">
                                      <p:cBhvr>
                                        <p:cTn id="32" dur="500"/>
                                        <p:tgtEl>
                                          <p:spTgt spid="1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7">
                                            <p:txEl>
                                              <p:pRg st="0" end="0"/>
                                            </p:txEl>
                                          </p:spTgt>
                                        </p:tgtEl>
                                        <p:attrNameLst>
                                          <p:attrName>style.visibility</p:attrName>
                                        </p:attrNameLst>
                                      </p:cBhvr>
                                      <p:to>
                                        <p:strVal val="visible"/>
                                      </p:to>
                                    </p:set>
                                    <p:animEffect transition="in" filter="fade">
                                      <p:cBhvr>
                                        <p:cTn id="35" dur="500"/>
                                        <p:tgtEl>
                                          <p:spTgt spid="13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6">
                                            <p:txEl>
                                              <p:pRg st="5" end="5"/>
                                            </p:txEl>
                                          </p:spTgt>
                                        </p:tgtEl>
                                        <p:attrNameLst>
                                          <p:attrName>style.visibility</p:attrName>
                                        </p:attrNameLst>
                                      </p:cBhvr>
                                      <p:to>
                                        <p:strVal val="visible"/>
                                      </p:to>
                                    </p:set>
                                    <p:animEffect transition="in" filter="fade">
                                      <p:cBhvr>
                                        <p:cTn id="40" dur="500"/>
                                        <p:tgtEl>
                                          <p:spTgt spid="1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uiExpand="1" build="p"/>
      <p:bldP spid="13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145" name="Google Shape;145;p20"/>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146" name="Google Shape;146;p20"/>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147" name="Google Shape;147;p20"/>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148" name="Google Shape;148;p20"/>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149" name="Google Shape;149;p20"/>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150" name="Google Shape;150;p20"/>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151" name="Google Shape;151;p20"/>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152" name="Google Shape;152;p20"/>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153" name="Google Shape;153;p20"/>
          <p:cNvPicPr preferRelativeResize="0"/>
          <p:nvPr/>
        </p:nvPicPr>
        <p:blipFill>
          <a:blip r:embed="rId8">
            <a:alphaModFix amt="60000"/>
          </a:blip>
          <a:stretch>
            <a:fillRect/>
          </a:stretch>
        </p:blipFill>
        <p:spPr>
          <a:xfrm>
            <a:off x="5669756" y="1833675"/>
            <a:ext cx="2941800" cy="2478175"/>
          </a:xfrm>
          <a:prstGeom prst="rect">
            <a:avLst/>
          </a:prstGeom>
          <a:noFill/>
          <a:ln>
            <a:noFill/>
          </a:ln>
        </p:spPr>
      </p:pic>
      <p:pic>
        <p:nvPicPr>
          <p:cNvPr id="154" name="Google Shape;154;p20"/>
          <p:cNvPicPr preferRelativeResize="0"/>
          <p:nvPr/>
        </p:nvPicPr>
        <p:blipFill>
          <a:blip r:embed="rId8">
            <a:alphaModFix amt="60000"/>
          </a:blip>
          <a:stretch>
            <a:fillRect/>
          </a:stretch>
        </p:blipFill>
        <p:spPr>
          <a:xfrm>
            <a:off x="902137" y="1750733"/>
            <a:ext cx="2086266" cy="247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1"/>
          <p:cNvPicPr preferRelativeResize="0"/>
          <p:nvPr/>
        </p:nvPicPr>
        <p:blipFill>
          <a:blip r:embed="rId3">
            <a:alphaModFix/>
          </a:blip>
          <a:stretch>
            <a:fillRect/>
          </a:stretch>
        </p:blipFill>
        <p:spPr>
          <a:xfrm>
            <a:off x="176575" y="56150"/>
            <a:ext cx="1919574" cy="1919574"/>
          </a:xfrm>
          <a:prstGeom prst="rect">
            <a:avLst/>
          </a:prstGeom>
          <a:noFill/>
          <a:ln>
            <a:noFill/>
          </a:ln>
        </p:spPr>
      </p:pic>
      <p:sp>
        <p:nvSpPr>
          <p:cNvPr id="160" name="Google Shape;160;p21"/>
          <p:cNvSpPr txBox="1">
            <a:spLocks noGrp="1"/>
          </p:cNvSpPr>
          <p:nvPr>
            <p:ph type="title"/>
          </p:nvPr>
        </p:nvSpPr>
        <p:spPr>
          <a:xfrm>
            <a:off x="2317900" y="273400"/>
            <a:ext cx="3812400" cy="766500"/>
          </a:xfrm>
          <a:prstGeom prst="rect">
            <a:avLst/>
          </a:prstGeom>
          <a:solidFill>
            <a:srgbClr val="38761D"/>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How does it work?</a:t>
            </a:r>
            <a:endParaRPr b="1">
              <a:solidFill>
                <a:srgbClr val="FFFFFF"/>
              </a:solidFill>
            </a:endParaRPr>
          </a:p>
        </p:txBody>
      </p:sp>
      <p:pic>
        <p:nvPicPr>
          <p:cNvPr id="161" name="Google Shape;161;p21"/>
          <p:cNvPicPr preferRelativeResize="0"/>
          <p:nvPr/>
        </p:nvPicPr>
        <p:blipFill>
          <a:blip r:embed="rId4">
            <a:alphaModFix/>
          </a:blip>
          <a:stretch>
            <a:fillRect/>
          </a:stretch>
        </p:blipFill>
        <p:spPr>
          <a:xfrm>
            <a:off x="971400" y="2009375"/>
            <a:ext cx="3474075" cy="2063624"/>
          </a:xfrm>
          <a:prstGeom prst="rect">
            <a:avLst/>
          </a:prstGeom>
          <a:noFill/>
          <a:ln>
            <a:noFill/>
          </a:ln>
        </p:spPr>
      </p:pic>
      <p:pic>
        <p:nvPicPr>
          <p:cNvPr id="162" name="Google Shape;162;p21"/>
          <p:cNvPicPr preferRelativeResize="0"/>
          <p:nvPr/>
        </p:nvPicPr>
        <p:blipFill>
          <a:blip r:embed="rId4">
            <a:alphaModFix/>
          </a:blip>
          <a:stretch>
            <a:fillRect/>
          </a:stretch>
        </p:blipFill>
        <p:spPr>
          <a:xfrm rot="10800000">
            <a:off x="4923025" y="1910575"/>
            <a:ext cx="3436925" cy="2041550"/>
          </a:xfrm>
          <a:prstGeom prst="rect">
            <a:avLst/>
          </a:prstGeom>
          <a:noFill/>
          <a:ln>
            <a:noFill/>
          </a:ln>
        </p:spPr>
      </p:pic>
      <p:sp>
        <p:nvSpPr>
          <p:cNvPr id="163" name="Google Shape;163;p21"/>
          <p:cNvSpPr txBox="1"/>
          <p:nvPr/>
        </p:nvSpPr>
        <p:spPr>
          <a:xfrm>
            <a:off x="1161400" y="2404875"/>
            <a:ext cx="7374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rPr>
              <a:t>F(x)</a:t>
            </a:r>
            <a:endParaRPr sz="1800"/>
          </a:p>
        </p:txBody>
      </p:sp>
      <p:sp>
        <p:nvSpPr>
          <p:cNvPr id="164" name="Google Shape;164;p21"/>
          <p:cNvSpPr txBox="1"/>
          <p:nvPr/>
        </p:nvSpPr>
        <p:spPr>
          <a:xfrm>
            <a:off x="4647125" y="2480025"/>
            <a:ext cx="13356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rPr>
              <a:t>-log(F(x))</a:t>
            </a:r>
            <a:endParaRPr sz="1800"/>
          </a:p>
        </p:txBody>
      </p:sp>
      <p:pic>
        <p:nvPicPr>
          <p:cNvPr id="165" name="Google Shape;165;p21"/>
          <p:cNvPicPr preferRelativeResize="0"/>
          <p:nvPr/>
        </p:nvPicPr>
        <p:blipFill>
          <a:blip r:embed="rId5">
            <a:alphaModFix/>
          </a:blip>
          <a:stretch>
            <a:fillRect/>
          </a:stretch>
        </p:blipFill>
        <p:spPr>
          <a:xfrm>
            <a:off x="3068155" y="3246517"/>
            <a:ext cx="373620" cy="363863"/>
          </a:xfrm>
          <a:prstGeom prst="rect">
            <a:avLst/>
          </a:prstGeom>
          <a:noFill/>
          <a:ln>
            <a:noFill/>
          </a:ln>
        </p:spPr>
      </p:pic>
      <p:pic>
        <p:nvPicPr>
          <p:cNvPr id="166" name="Google Shape;166;p21"/>
          <p:cNvPicPr preferRelativeResize="0"/>
          <p:nvPr/>
        </p:nvPicPr>
        <p:blipFill>
          <a:blip r:embed="rId5">
            <a:alphaModFix/>
          </a:blip>
          <a:stretch>
            <a:fillRect/>
          </a:stretch>
        </p:blipFill>
        <p:spPr>
          <a:xfrm>
            <a:off x="1810489" y="3384524"/>
            <a:ext cx="373620" cy="363863"/>
          </a:xfrm>
          <a:prstGeom prst="rect">
            <a:avLst/>
          </a:prstGeom>
          <a:noFill/>
          <a:ln>
            <a:noFill/>
          </a:ln>
        </p:spPr>
      </p:pic>
      <p:pic>
        <p:nvPicPr>
          <p:cNvPr id="167" name="Google Shape;167;p21"/>
          <p:cNvPicPr preferRelativeResize="0"/>
          <p:nvPr/>
        </p:nvPicPr>
        <p:blipFill>
          <a:blip r:embed="rId5">
            <a:alphaModFix/>
          </a:blip>
          <a:stretch>
            <a:fillRect/>
          </a:stretch>
        </p:blipFill>
        <p:spPr>
          <a:xfrm>
            <a:off x="2791516" y="2762165"/>
            <a:ext cx="373620" cy="363863"/>
          </a:xfrm>
          <a:prstGeom prst="rect">
            <a:avLst/>
          </a:prstGeom>
          <a:noFill/>
          <a:ln>
            <a:noFill/>
          </a:ln>
        </p:spPr>
      </p:pic>
      <p:pic>
        <p:nvPicPr>
          <p:cNvPr id="168" name="Google Shape;168;p21"/>
          <p:cNvPicPr preferRelativeResize="0"/>
          <p:nvPr/>
        </p:nvPicPr>
        <p:blipFill>
          <a:blip r:embed="rId5">
            <a:alphaModFix/>
          </a:blip>
          <a:stretch>
            <a:fillRect/>
          </a:stretch>
        </p:blipFill>
        <p:spPr>
          <a:xfrm>
            <a:off x="2143821" y="2933486"/>
            <a:ext cx="373620" cy="363863"/>
          </a:xfrm>
          <a:prstGeom prst="rect">
            <a:avLst/>
          </a:prstGeom>
          <a:noFill/>
          <a:ln>
            <a:noFill/>
          </a:ln>
        </p:spPr>
      </p:pic>
      <p:pic>
        <p:nvPicPr>
          <p:cNvPr id="169" name="Google Shape;169;p21"/>
          <p:cNvPicPr preferRelativeResize="0"/>
          <p:nvPr/>
        </p:nvPicPr>
        <p:blipFill>
          <a:blip r:embed="rId5">
            <a:alphaModFix/>
          </a:blip>
          <a:stretch>
            <a:fillRect/>
          </a:stretch>
        </p:blipFill>
        <p:spPr>
          <a:xfrm>
            <a:off x="2466811" y="2277821"/>
            <a:ext cx="373620" cy="363863"/>
          </a:xfrm>
          <a:prstGeom prst="rect">
            <a:avLst/>
          </a:prstGeom>
          <a:noFill/>
          <a:ln>
            <a:noFill/>
          </a:ln>
        </p:spPr>
      </p:pic>
      <p:pic>
        <p:nvPicPr>
          <p:cNvPr id="170" name="Google Shape;170;p21"/>
          <p:cNvPicPr preferRelativeResize="0"/>
          <p:nvPr/>
        </p:nvPicPr>
        <p:blipFill>
          <a:blip r:embed="rId6">
            <a:alphaModFix/>
          </a:blip>
          <a:stretch>
            <a:fillRect/>
          </a:stretch>
        </p:blipFill>
        <p:spPr>
          <a:xfrm>
            <a:off x="3068150" y="2118561"/>
            <a:ext cx="373620" cy="363863"/>
          </a:xfrm>
          <a:prstGeom prst="rect">
            <a:avLst/>
          </a:prstGeom>
          <a:noFill/>
          <a:ln>
            <a:noFill/>
          </a:ln>
        </p:spPr>
      </p:pic>
      <p:pic>
        <p:nvPicPr>
          <p:cNvPr id="171" name="Google Shape;171;p21"/>
          <p:cNvPicPr preferRelativeResize="0"/>
          <p:nvPr/>
        </p:nvPicPr>
        <p:blipFill>
          <a:blip r:embed="rId6">
            <a:alphaModFix/>
          </a:blip>
          <a:stretch>
            <a:fillRect/>
          </a:stretch>
        </p:blipFill>
        <p:spPr>
          <a:xfrm>
            <a:off x="1109962" y="3093824"/>
            <a:ext cx="373620" cy="363863"/>
          </a:xfrm>
          <a:prstGeom prst="rect">
            <a:avLst/>
          </a:prstGeom>
          <a:noFill/>
          <a:ln>
            <a:noFill/>
          </a:ln>
        </p:spPr>
      </p:pic>
      <p:pic>
        <p:nvPicPr>
          <p:cNvPr id="172" name="Google Shape;172;p21"/>
          <p:cNvPicPr preferRelativeResize="0"/>
          <p:nvPr/>
        </p:nvPicPr>
        <p:blipFill>
          <a:blip r:embed="rId6">
            <a:alphaModFix/>
          </a:blip>
          <a:stretch>
            <a:fillRect/>
          </a:stretch>
        </p:blipFill>
        <p:spPr>
          <a:xfrm>
            <a:off x="3679443" y="3171383"/>
            <a:ext cx="373620" cy="363862"/>
          </a:xfrm>
          <a:prstGeom prst="rect">
            <a:avLst/>
          </a:prstGeom>
          <a:noFill/>
          <a:ln>
            <a:noFill/>
          </a:ln>
        </p:spPr>
      </p:pic>
      <p:pic>
        <p:nvPicPr>
          <p:cNvPr id="173" name="Google Shape;173;p21"/>
          <p:cNvPicPr preferRelativeResize="0"/>
          <p:nvPr/>
        </p:nvPicPr>
        <p:blipFill>
          <a:blip r:embed="rId6">
            <a:alphaModFix/>
          </a:blip>
          <a:stretch>
            <a:fillRect/>
          </a:stretch>
        </p:blipFill>
        <p:spPr>
          <a:xfrm>
            <a:off x="3439200" y="2644974"/>
            <a:ext cx="373620" cy="363863"/>
          </a:xfrm>
          <a:prstGeom prst="rect">
            <a:avLst/>
          </a:prstGeom>
          <a:noFill/>
          <a:ln>
            <a:noFill/>
          </a:ln>
        </p:spPr>
      </p:pic>
      <p:cxnSp>
        <p:nvCxnSpPr>
          <p:cNvPr id="174" name="Google Shape;174;p21"/>
          <p:cNvCxnSpPr/>
          <p:nvPr/>
        </p:nvCxnSpPr>
        <p:spPr>
          <a:xfrm rot="10800000" flipH="1">
            <a:off x="1124575" y="4724975"/>
            <a:ext cx="3167700" cy="11100"/>
          </a:xfrm>
          <a:prstGeom prst="straightConnector1">
            <a:avLst/>
          </a:prstGeom>
          <a:noFill/>
          <a:ln w="9525" cap="flat" cmpd="sng">
            <a:solidFill>
              <a:schemeClr val="dk2"/>
            </a:solidFill>
            <a:prstDash val="solid"/>
            <a:round/>
            <a:headEnd type="none" w="med" len="med"/>
            <a:tailEnd type="none" w="med" len="med"/>
          </a:ln>
        </p:spPr>
      </p:cxnSp>
      <p:pic>
        <p:nvPicPr>
          <p:cNvPr id="175" name="Google Shape;175;p21"/>
          <p:cNvPicPr preferRelativeResize="0"/>
          <p:nvPr/>
        </p:nvPicPr>
        <p:blipFill>
          <a:blip r:embed="rId5">
            <a:alphaModFix/>
          </a:blip>
          <a:stretch>
            <a:fillRect/>
          </a:stretch>
        </p:blipFill>
        <p:spPr>
          <a:xfrm>
            <a:off x="1810489" y="4372224"/>
            <a:ext cx="373620" cy="363863"/>
          </a:xfrm>
          <a:prstGeom prst="rect">
            <a:avLst/>
          </a:prstGeom>
          <a:noFill/>
          <a:ln>
            <a:noFill/>
          </a:ln>
        </p:spPr>
      </p:pic>
      <p:pic>
        <p:nvPicPr>
          <p:cNvPr id="176" name="Google Shape;176;p21"/>
          <p:cNvPicPr preferRelativeResize="0"/>
          <p:nvPr/>
        </p:nvPicPr>
        <p:blipFill>
          <a:blip r:embed="rId5">
            <a:alphaModFix/>
          </a:blip>
          <a:stretch>
            <a:fillRect/>
          </a:stretch>
        </p:blipFill>
        <p:spPr>
          <a:xfrm>
            <a:off x="2115289" y="4372224"/>
            <a:ext cx="373620" cy="363863"/>
          </a:xfrm>
          <a:prstGeom prst="rect">
            <a:avLst/>
          </a:prstGeom>
          <a:noFill/>
          <a:ln>
            <a:noFill/>
          </a:ln>
        </p:spPr>
      </p:pic>
      <p:pic>
        <p:nvPicPr>
          <p:cNvPr id="177" name="Google Shape;177;p21"/>
          <p:cNvPicPr preferRelativeResize="0"/>
          <p:nvPr/>
        </p:nvPicPr>
        <p:blipFill>
          <a:blip r:embed="rId5">
            <a:alphaModFix/>
          </a:blip>
          <a:stretch>
            <a:fillRect/>
          </a:stretch>
        </p:blipFill>
        <p:spPr>
          <a:xfrm>
            <a:off x="2496289" y="4372224"/>
            <a:ext cx="373620" cy="363863"/>
          </a:xfrm>
          <a:prstGeom prst="rect">
            <a:avLst/>
          </a:prstGeom>
          <a:noFill/>
          <a:ln>
            <a:noFill/>
          </a:ln>
        </p:spPr>
      </p:pic>
      <p:pic>
        <p:nvPicPr>
          <p:cNvPr id="178" name="Google Shape;178;p21"/>
          <p:cNvPicPr preferRelativeResize="0"/>
          <p:nvPr/>
        </p:nvPicPr>
        <p:blipFill>
          <a:blip r:embed="rId5">
            <a:alphaModFix/>
          </a:blip>
          <a:stretch>
            <a:fillRect/>
          </a:stretch>
        </p:blipFill>
        <p:spPr>
          <a:xfrm>
            <a:off x="2801089" y="4372224"/>
            <a:ext cx="373620" cy="363863"/>
          </a:xfrm>
          <a:prstGeom prst="rect">
            <a:avLst/>
          </a:prstGeom>
          <a:noFill/>
          <a:ln>
            <a:noFill/>
          </a:ln>
        </p:spPr>
      </p:pic>
      <p:pic>
        <p:nvPicPr>
          <p:cNvPr id="179" name="Google Shape;179;p21"/>
          <p:cNvPicPr preferRelativeResize="0"/>
          <p:nvPr/>
        </p:nvPicPr>
        <p:blipFill>
          <a:blip r:embed="rId5">
            <a:alphaModFix/>
          </a:blip>
          <a:stretch>
            <a:fillRect/>
          </a:stretch>
        </p:blipFill>
        <p:spPr>
          <a:xfrm>
            <a:off x="3105889" y="4372224"/>
            <a:ext cx="373620" cy="363863"/>
          </a:xfrm>
          <a:prstGeom prst="rect">
            <a:avLst/>
          </a:prstGeom>
          <a:noFill/>
          <a:ln>
            <a:noFill/>
          </a:ln>
        </p:spPr>
      </p:pic>
      <p:pic>
        <p:nvPicPr>
          <p:cNvPr id="28" name="Google Shape;180;p21">
            <a:extLst>
              <a:ext uri="{FF2B5EF4-FFF2-40B4-BE49-F238E27FC236}">
                <a16:creationId xmlns:a16="http://schemas.microsoft.com/office/drawing/2014/main" id="{669DDEB8-6100-4C5A-83A0-5352A8A1A177}"/>
              </a:ext>
            </a:extLst>
          </p:cNvPr>
          <p:cNvPicPr preferRelativeResize="0"/>
          <p:nvPr/>
        </p:nvPicPr>
        <p:blipFill>
          <a:blip r:embed="rId7">
            <a:alphaModFix/>
          </a:blip>
          <a:stretch>
            <a:fillRect/>
          </a:stretch>
        </p:blipFill>
        <p:spPr>
          <a:xfrm>
            <a:off x="4969100" y="1802811"/>
            <a:ext cx="345825" cy="345825"/>
          </a:xfrm>
          <a:prstGeom prst="rect">
            <a:avLst/>
          </a:prstGeom>
          <a:noFill/>
          <a:ln>
            <a:noFill/>
          </a:ln>
        </p:spPr>
      </p:pic>
      <p:pic>
        <p:nvPicPr>
          <p:cNvPr id="31" name="Google Shape;180;p21">
            <a:extLst>
              <a:ext uri="{FF2B5EF4-FFF2-40B4-BE49-F238E27FC236}">
                <a16:creationId xmlns:a16="http://schemas.microsoft.com/office/drawing/2014/main" id="{EB89F646-D43C-4F58-85DA-86A3844135D7}"/>
              </a:ext>
            </a:extLst>
          </p:cNvPr>
          <p:cNvPicPr preferRelativeResize="0"/>
          <p:nvPr/>
        </p:nvPicPr>
        <p:blipFill>
          <a:blip r:embed="rId7">
            <a:alphaModFix/>
          </a:blip>
          <a:stretch>
            <a:fillRect/>
          </a:stretch>
        </p:blipFill>
        <p:spPr>
          <a:xfrm>
            <a:off x="5255549" y="1849474"/>
            <a:ext cx="345825" cy="345825"/>
          </a:xfrm>
          <a:prstGeom prst="rect">
            <a:avLst/>
          </a:prstGeom>
          <a:noFill/>
          <a:ln>
            <a:noFill/>
          </a:ln>
        </p:spPr>
      </p:pic>
      <p:pic>
        <p:nvPicPr>
          <p:cNvPr id="32" name="Google Shape;180;p21">
            <a:extLst>
              <a:ext uri="{FF2B5EF4-FFF2-40B4-BE49-F238E27FC236}">
                <a16:creationId xmlns:a16="http://schemas.microsoft.com/office/drawing/2014/main" id="{3E551A1A-97BF-47F6-B119-13755AFCB89F}"/>
              </a:ext>
            </a:extLst>
          </p:cNvPr>
          <p:cNvPicPr preferRelativeResize="0"/>
          <p:nvPr/>
        </p:nvPicPr>
        <p:blipFill>
          <a:blip r:embed="rId7">
            <a:alphaModFix/>
          </a:blip>
          <a:stretch>
            <a:fillRect/>
          </a:stretch>
        </p:blipFill>
        <p:spPr>
          <a:xfrm>
            <a:off x="6514055" y="2429074"/>
            <a:ext cx="345825" cy="345825"/>
          </a:xfrm>
          <a:prstGeom prst="rect">
            <a:avLst/>
          </a:prstGeom>
          <a:noFill/>
          <a:ln>
            <a:noFill/>
          </a:ln>
        </p:spPr>
      </p:pic>
      <p:pic>
        <p:nvPicPr>
          <p:cNvPr id="33" name="Google Shape;180;p21">
            <a:extLst>
              <a:ext uri="{FF2B5EF4-FFF2-40B4-BE49-F238E27FC236}">
                <a16:creationId xmlns:a16="http://schemas.microsoft.com/office/drawing/2014/main" id="{FF359FDB-50ED-4401-94C2-AAC2B4FD0F2A}"/>
              </a:ext>
            </a:extLst>
          </p:cNvPr>
          <p:cNvPicPr preferRelativeResize="0"/>
          <p:nvPr/>
        </p:nvPicPr>
        <p:blipFill>
          <a:blip r:embed="rId7">
            <a:alphaModFix/>
          </a:blip>
          <a:stretch>
            <a:fillRect/>
          </a:stretch>
        </p:blipFill>
        <p:spPr>
          <a:xfrm>
            <a:off x="6773424" y="2747999"/>
            <a:ext cx="345825" cy="345825"/>
          </a:xfrm>
          <a:prstGeom prst="rect">
            <a:avLst/>
          </a:prstGeom>
          <a:noFill/>
          <a:ln>
            <a:noFill/>
          </a:ln>
        </p:spPr>
      </p:pic>
      <p:pic>
        <p:nvPicPr>
          <p:cNvPr id="34" name="Google Shape;180;p21">
            <a:extLst>
              <a:ext uri="{FF2B5EF4-FFF2-40B4-BE49-F238E27FC236}">
                <a16:creationId xmlns:a16="http://schemas.microsoft.com/office/drawing/2014/main" id="{48E4A67E-7DFA-448D-8FFF-4A9D9E3925E5}"/>
              </a:ext>
            </a:extLst>
          </p:cNvPr>
          <p:cNvPicPr preferRelativeResize="0"/>
          <p:nvPr/>
        </p:nvPicPr>
        <p:blipFill>
          <a:blip r:embed="rId7">
            <a:alphaModFix/>
          </a:blip>
          <a:stretch>
            <a:fillRect/>
          </a:stretch>
        </p:blipFill>
        <p:spPr>
          <a:xfrm>
            <a:off x="6130300" y="2225925"/>
            <a:ext cx="345825" cy="345825"/>
          </a:xfrm>
          <a:prstGeom prst="rect">
            <a:avLst/>
          </a:prstGeom>
          <a:noFill/>
          <a:ln>
            <a:noFill/>
          </a:ln>
        </p:spPr>
      </p:pic>
      <p:pic>
        <p:nvPicPr>
          <p:cNvPr id="35" name="Google Shape;180;p21">
            <a:extLst>
              <a:ext uri="{FF2B5EF4-FFF2-40B4-BE49-F238E27FC236}">
                <a16:creationId xmlns:a16="http://schemas.microsoft.com/office/drawing/2014/main" id="{BF8D04B5-96DE-4D21-8AE5-D047A59EDA4A}"/>
              </a:ext>
            </a:extLst>
          </p:cNvPr>
          <p:cNvPicPr preferRelativeResize="0"/>
          <p:nvPr/>
        </p:nvPicPr>
        <p:blipFill>
          <a:blip r:embed="rId7">
            <a:alphaModFix/>
          </a:blip>
          <a:stretch>
            <a:fillRect/>
          </a:stretch>
        </p:blipFill>
        <p:spPr>
          <a:xfrm>
            <a:off x="5086635" y="1663550"/>
            <a:ext cx="345825" cy="345825"/>
          </a:xfrm>
          <a:prstGeom prst="rect">
            <a:avLst/>
          </a:prstGeom>
          <a:noFill/>
          <a:ln>
            <a:noFill/>
          </a:ln>
        </p:spPr>
      </p:pic>
      <p:pic>
        <p:nvPicPr>
          <p:cNvPr id="36" name="Google Shape;180;p21">
            <a:extLst>
              <a:ext uri="{FF2B5EF4-FFF2-40B4-BE49-F238E27FC236}">
                <a16:creationId xmlns:a16="http://schemas.microsoft.com/office/drawing/2014/main" id="{9FD88FE4-C055-4DC3-A24B-ABDC6E3D8382}"/>
              </a:ext>
            </a:extLst>
          </p:cNvPr>
          <p:cNvPicPr preferRelativeResize="0"/>
          <p:nvPr/>
        </p:nvPicPr>
        <p:blipFill>
          <a:blip r:embed="rId7">
            <a:alphaModFix/>
          </a:blip>
          <a:stretch>
            <a:fillRect/>
          </a:stretch>
        </p:blipFill>
        <p:spPr>
          <a:xfrm>
            <a:off x="5385059" y="1653230"/>
            <a:ext cx="345825" cy="345825"/>
          </a:xfrm>
          <a:prstGeom prst="rect">
            <a:avLst/>
          </a:prstGeom>
          <a:noFill/>
          <a:ln>
            <a:noFill/>
          </a:ln>
        </p:spPr>
      </p:pic>
      <p:pic>
        <p:nvPicPr>
          <p:cNvPr id="37" name="Google Shape;180;p21">
            <a:extLst>
              <a:ext uri="{FF2B5EF4-FFF2-40B4-BE49-F238E27FC236}">
                <a16:creationId xmlns:a16="http://schemas.microsoft.com/office/drawing/2014/main" id="{3B1EA334-2AE7-48AE-8276-021A16E3B9B4}"/>
              </a:ext>
            </a:extLst>
          </p:cNvPr>
          <p:cNvPicPr preferRelativeResize="0"/>
          <p:nvPr/>
        </p:nvPicPr>
        <p:blipFill>
          <a:blip r:embed="rId7">
            <a:alphaModFix/>
          </a:blip>
          <a:stretch>
            <a:fillRect/>
          </a:stretch>
        </p:blipFill>
        <p:spPr>
          <a:xfrm>
            <a:off x="4784212" y="1653229"/>
            <a:ext cx="345825" cy="345825"/>
          </a:xfrm>
          <a:prstGeom prst="rect">
            <a:avLst/>
          </a:prstGeom>
          <a:noFill/>
          <a:ln>
            <a:noFill/>
          </a:ln>
        </p:spPr>
      </p:pic>
      <p:pic>
        <p:nvPicPr>
          <p:cNvPr id="38" name="Google Shape;180;p21">
            <a:extLst>
              <a:ext uri="{FF2B5EF4-FFF2-40B4-BE49-F238E27FC236}">
                <a16:creationId xmlns:a16="http://schemas.microsoft.com/office/drawing/2014/main" id="{4B9EA317-A299-40C4-BBDA-C18DA23C6C2B}"/>
              </a:ext>
            </a:extLst>
          </p:cNvPr>
          <p:cNvPicPr preferRelativeResize="0"/>
          <p:nvPr/>
        </p:nvPicPr>
        <p:blipFill>
          <a:blip r:embed="rId7">
            <a:alphaModFix/>
          </a:blip>
          <a:stretch>
            <a:fillRect/>
          </a:stretch>
        </p:blipFill>
        <p:spPr>
          <a:xfrm>
            <a:off x="4917721" y="1398324"/>
            <a:ext cx="345825" cy="345825"/>
          </a:xfrm>
          <a:prstGeom prst="rect">
            <a:avLst/>
          </a:prstGeom>
          <a:noFill/>
          <a:ln>
            <a:noFill/>
          </a:ln>
        </p:spPr>
      </p:pic>
      <p:pic>
        <p:nvPicPr>
          <p:cNvPr id="39" name="Google Shape;180;p21">
            <a:extLst>
              <a:ext uri="{FF2B5EF4-FFF2-40B4-BE49-F238E27FC236}">
                <a16:creationId xmlns:a16="http://schemas.microsoft.com/office/drawing/2014/main" id="{A82F5DA1-48D7-46E2-95B9-DD64FAFE573D}"/>
              </a:ext>
            </a:extLst>
          </p:cNvPr>
          <p:cNvPicPr preferRelativeResize="0"/>
          <p:nvPr/>
        </p:nvPicPr>
        <p:blipFill>
          <a:blip r:embed="rId7">
            <a:alphaModFix/>
          </a:blip>
          <a:stretch>
            <a:fillRect/>
          </a:stretch>
        </p:blipFill>
        <p:spPr>
          <a:xfrm>
            <a:off x="5220144" y="1378825"/>
            <a:ext cx="345825" cy="345825"/>
          </a:xfrm>
          <a:prstGeom prst="rect">
            <a:avLst/>
          </a:prstGeom>
          <a:noFill/>
          <a:ln>
            <a:noFill/>
          </a:ln>
        </p:spPr>
      </p:pic>
      <p:pic>
        <p:nvPicPr>
          <p:cNvPr id="40" name="Google Shape;180;p21">
            <a:extLst>
              <a:ext uri="{FF2B5EF4-FFF2-40B4-BE49-F238E27FC236}">
                <a16:creationId xmlns:a16="http://schemas.microsoft.com/office/drawing/2014/main" id="{B166434A-E18F-4BA7-B33D-1588C895108A}"/>
              </a:ext>
            </a:extLst>
          </p:cNvPr>
          <p:cNvPicPr preferRelativeResize="0"/>
          <p:nvPr/>
        </p:nvPicPr>
        <p:blipFill>
          <a:blip r:embed="rId7">
            <a:alphaModFix/>
          </a:blip>
          <a:stretch>
            <a:fillRect/>
          </a:stretch>
        </p:blipFill>
        <p:spPr>
          <a:xfrm>
            <a:off x="6946336" y="2432999"/>
            <a:ext cx="345825" cy="345825"/>
          </a:xfrm>
          <a:prstGeom prst="rect">
            <a:avLst/>
          </a:prstGeom>
          <a:noFill/>
          <a:ln>
            <a:noFill/>
          </a:ln>
        </p:spPr>
      </p:pic>
      <p:pic>
        <p:nvPicPr>
          <p:cNvPr id="41" name="Google Shape;180;p21">
            <a:extLst>
              <a:ext uri="{FF2B5EF4-FFF2-40B4-BE49-F238E27FC236}">
                <a16:creationId xmlns:a16="http://schemas.microsoft.com/office/drawing/2014/main" id="{4B8AC3B5-5570-42FC-8A62-49BE69AEEF3E}"/>
              </a:ext>
            </a:extLst>
          </p:cNvPr>
          <p:cNvPicPr preferRelativeResize="0"/>
          <p:nvPr/>
        </p:nvPicPr>
        <p:blipFill>
          <a:blip r:embed="rId7">
            <a:alphaModFix/>
          </a:blip>
          <a:stretch>
            <a:fillRect/>
          </a:stretch>
        </p:blipFill>
        <p:spPr>
          <a:xfrm>
            <a:off x="6155637" y="2738175"/>
            <a:ext cx="345825" cy="345825"/>
          </a:xfrm>
          <a:prstGeom prst="rect">
            <a:avLst/>
          </a:prstGeom>
          <a:noFill/>
          <a:ln>
            <a:noFill/>
          </a:ln>
        </p:spPr>
      </p:pic>
      <p:pic>
        <p:nvPicPr>
          <p:cNvPr id="42" name="Google Shape;180;p21">
            <a:extLst>
              <a:ext uri="{FF2B5EF4-FFF2-40B4-BE49-F238E27FC236}">
                <a16:creationId xmlns:a16="http://schemas.microsoft.com/office/drawing/2014/main" id="{6DEDA4DF-1D7A-47F5-8362-1C8A999B280B}"/>
              </a:ext>
            </a:extLst>
          </p:cNvPr>
          <p:cNvPicPr preferRelativeResize="0"/>
          <p:nvPr/>
        </p:nvPicPr>
        <p:blipFill>
          <a:blip r:embed="rId7">
            <a:alphaModFix/>
          </a:blip>
          <a:stretch>
            <a:fillRect/>
          </a:stretch>
        </p:blipFill>
        <p:spPr>
          <a:xfrm>
            <a:off x="5938423" y="2459937"/>
            <a:ext cx="345825" cy="345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300"/>
                                        <p:tgtEl>
                                          <p:spTgt spid="165"/>
                                        </p:tgtEl>
                                      </p:cBhvr>
                                    </p:animEffect>
                                  </p:childTnLst>
                                </p:cTn>
                              </p:par>
                              <p:par>
                                <p:cTn id="16" presetID="10"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childTnLst>
                                </p:cTn>
                              </p:par>
                              <p:par>
                                <p:cTn id="19" presetID="10" presetClass="entr" presetSubtype="0" fill="hold" nodeType="withEffect">
                                  <p:stCondLst>
                                    <p:cond delay="0"/>
                                  </p:stCondLst>
                                  <p:childTnLst>
                                    <p:set>
                                      <p:cBhvr>
                                        <p:cTn id="20" dur="1" fill="hold">
                                          <p:stCondLst>
                                            <p:cond delay="0"/>
                                          </p:stCondLst>
                                        </p:cTn>
                                        <p:tgtEl>
                                          <p:spTgt spid="167"/>
                                        </p:tgtEl>
                                        <p:attrNameLst>
                                          <p:attrName>style.visibility</p:attrName>
                                        </p:attrNameLst>
                                      </p:cBhvr>
                                      <p:to>
                                        <p:strVal val="visible"/>
                                      </p:to>
                                    </p:set>
                                    <p:animEffect transition="in" filter="fade">
                                      <p:cBhvr>
                                        <p:cTn id="21" dur="1000"/>
                                        <p:tgtEl>
                                          <p:spTgt spid="167"/>
                                        </p:tgtEl>
                                      </p:cBhvr>
                                    </p:animEffect>
                                  </p:childTnLst>
                                </p:cTn>
                              </p:par>
                              <p:par>
                                <p:cTn id="22" presetID="10" presetClass="entr" presetSubtype="0" fill="hold" nodeType="withEffect">
                                  <p:stCondLst>
                                    <p:cond delay="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1000"/>
                                        <p:tgtEl>
                                          <p:spTgt spid="168"/>
                                        </p:tgtEl>
                                      </p:cBhvr>
                                    </p:animEffect>
                                  </p:childTnLst>
                                </p:cTn>
                              </p:par>
                              <p:par>
                                <p:cTn id="25" presetID="10" presetClass="entr" presetSubtype="0" fill="hold" nodeType="with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1000"/>
                                        <p:tgtEl>
                                          <p:spTgt spid="169"/>
                                        </p:tgtEl>
                                      </p:cBhvr>
                                    </p:animEffect>
                                  </p:childTnLst>
                                </p:cTn>
                              </p:par>
                              <p:par>
                                <p:cTn id="28" presetID="10" presetClass="entr" presetSubtype="0" fill="hold" nodeType="withEffect">
                                  <p:stCondLst>
                                    <p:cond delay="0"/>
                                  </p:stCondLst>
                                  <p:childTnLst>
                                    <p:set>
                                      <p:cBhvr>
                                        <p:cTn id="29" dur="1" fill="hold">
                                          <p:stCondLst>
                                            <p:cond delay="0"/>
                                          </p:stCondLst>
                                        </p:cTn>
                                        <p:tgtEl>
                                          <p:spTgt spid="170"/>
                                        </p:tgtEl>
                                        <p:attrNameLst>
                                          <p:attrName>style.visibility</p:attrName>
                                        </p:attrNameLst>
                                      </p:cBhvr>
                                      <p:to>
                                        <p:strVal val="visible"/>
                                      </p:to>
                                    </p:set>
                                    <p:animEffect transition="in" filter="fade">
                                      <p:cBhvr>
                                        <p:cTn id="30" dur="1000"/>
                                        <p:tgtEl>
                                          <p:spTgt spid="170"/>
                                        </p:tgtEl>
                                      </p:cBhvr>
                                    </p:animEffect>
                                  </p:childTnLst>
                                </p:cTn>
                              </p:par>
                              <p:par>
                                <p:cTn id="31" presetID="10" presetClass="entr" presetSubtype="0" fill="hold" nodeType="withEffect">
                                  <p:stCondLst>
                                    <p:cond delay="0"/>
                                  </p:stCondLst>
                                  <p:childTnLst>
                                    <p:set>
                                      <p:cBhvr>
                                        <p:cTn id="32" dur="1" fill="hold">
                                          <p:stCondLst>
                                            <p:cond delay="0"/>
                                          </p:stCondLst>
                                        </p:cTn>
                                        <p:tgtEl>
                                          <p:spTgt spid="171"/>
                                        </p:tgtEl>
                                        <p:attrNameLst>
                                          <p:attrName>style.visibility</p:attrName>
                                        </p:attrNameLst>
                                      </p:cBhvr>
                                      <p:to>
                                        <p:strVal val="visible"/>
                                      </p:to>
                                    </p:set>
                                    <p:animEffect transition="in" filter="fade">
                                      <p:cBhvr>
                                        <p:cTn id="33" dur="1000"/>
                                        <p:tgtEl>
                                          <p:spTgt spid="171"/>
                                        </p:tgtEl>
                                      </p:cBhvr>
                                    </p:animEffect>
                                  </p:childTnLst>
                                </p:cTn>
                              </p:par>
                              <p:par>
                                <p:cTn id="34" presetID="10" presetClass="entr" presetSubtype="0" fill="hold" nodeType="withEffect">
                                  <p:stCondLst>
                                    <p:cond delay="0"/>
                                  </p:stCondLst>
                                  <p:childTnLst>
                                    <p:set>
                                      <p:cBhvr>
                                        <p:cTn id="35" dur="1" fill="hold">
                                          <p:stCondLst>
                                            <p:cond delay="0"/>
                                          </p:stCondLst>
                                        </p:cTn>
                                        <p:tgtEl>
                                          <p:spTgt spid="173"/>
                                        </p:tgtEl>
                                        <p:attrNameLst>
                                          <p:attrName>style.visibility</p:attrName>
                                        </p:attrNameLst>
                                      </p:cBhvr>
                                      <p:to>
                                        <p:strVal val="visible"/>
                                      </p:to>
                                    </p:set>
                                    <p:animEffect transition="in" filter="fade">
                                      <p:cBhvr>
                                        <p:cTn id="36" dur="1000"/>
                                        <p:tgtEl>
                                          <p:spTgt spid="173"/>
                                        </p:tgtEl>
                                      </p:cBhvr>
                                    </p:animEffect>
                                  </p:childTnLst>
                                </p:cTn>
                              </p:par>
                              <p:par>
                                <p:cTn id="37" presetID="10"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animEffect transition="in" filter="fade">
                                      <p:cBhvr>
                                        <p:cTn id="39" dur="1000"/>
                                        <p:tgtEl>
                                          <p:spTgt spid="17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4"/>
                                        </p:tgtEl>
                                        <p:attrNameLst>
                                          <p:attrName>style.visibility</p:attrName>
                                        </p:attrNameLst>
                                      </p:cBhvr>
                                      <p:to>
                                        <p:strVal val="visible"/>
                                      </p:to>
                                    </p:set>
                                    <p:animEffect transition="in" filter="fade">
                                      <p:cBhvr>
                                        <p:cTn id="44" dur="1000"/>
                                        <p:tgtEl>
                                          <p:spTgt spid="1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9"/>
                                        </p:tgtEl>
                                        <p:attrNameLst>
                                          <p:attrName>style.visibility</p:attrName>
                                        </p:attrNameLst>
                                      </p:cBhvr>
                                      <p:to>
                                        <p:strVal val="visible"/>
                                      </p:to>
                                    </p:set>
                                    <p:animEffect transition="in" filter="fade">
                                      <p:cBhvr>
                                        <p:cTn id="49" dur="1000"/>
                                        <p:tgtEl>
                                          <p:spTgt spid="179"/>
                                        </p:tgtEl>
                                      </p:cBhvr>
                                    </p:animEffect>
                                  </p:childTnLst>
                                </p:cTn>
                              </p:par>
                              <p:par>
                                <p:cTn id="50" presetID="10" presetClass="entr" presetSubtype="0" fill="hold" nodeType="withEffect">
                                  <p:stCondLst>
                                    <p:cond delay="0"/>
                                  </p:stCondLst>
                                  <p:childTnLst>
                                    <p:set>
                                      <p:cBhvr>
                                        <p:cTn id="51" dur="1" fill="hold">
                                          <p:stCondLst>
                                            <p:cond delay="0"/>
                                          </p:stCondLst>
                                        </p:cTn>
                                        <p:tgtEl>
                                          <p:spTgt spid="175"/>
                                        </p:tgtEl>
                                        <p:attrNameLst>
                                          <p:attrName>style.visibility</p:attrName>
                                        </p:attrNameLst>
                                      </p:cBhvr>
                                      <p:to>
                                        <p:strVal val="visible"/>
                                      </p:to>
                                    </p:set>
                                    <p:animEffect transition="in" filter="fade">
                                      <p:cBhvr>
                                        <p:cTn id="52" dur="1000"/>
                                        <p:tgtEl>
                                          <p:spTgt spid="175"/>
                                        </p:tgtEl>
                                      </p:cBhvr>
                                    </p:animEffect>
                                  </p:childTnLst>
                                </p:cTn>
                              </p:par>
                              <p:par>
                                <p:cTn id="53" presetID="10" presetClass="entr" presetSubtype="0" fill="hold" nodeType="withEffect">
                                  <p:stCondLst>
                                    <p:cond delay="0"/>
                                  </p:stCondLst>
                                  <p:childTnLst>
                                    <p:set>
                                      <p:cBhvr>
                                        <p:cTn id="54" dur="1" fill="hold">
                                          <p:stCondLst>
                                            <p:cond delay="0"/>
                                          </p:stCondLst>
                                        </p:cTn>
                                        <p:tgtEl>
                                          <p:spTgt spid="176"/>
                                        </p:tgtEl>
                                        <p:attrNameLst>
                                          <p:attrName>style.visibility</p:attrName>
                                        </p:attrNameLst>
                                      </p:cBhvr>
                                      <p:to>
                                        <p:strVal val="visible"/>
                                      </p:to>
                                    </p:set>
                                    <p:animEffect transition="in" filter="fade">
                                      <p:cBhvr>
                                        <p:cTn id="55" dur="1000"/>
                                        <p:tgtEl>
                                          <p:spTgt spid="176"/>
                                        </p:tgtEl>
                                      </p:cBhvr>
                                    </p:animEffect>
                                  </p:childTnLst>
                                </p:cTn>
                              </p:par>
                              <p:par>
                                <p:cTn id="56" presetID="10" presetClass="entr" presetSubtype="0" fill="hold" nodeType="with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fade">
                                      <p:cBhvr>
                                        <p:cTn id="58" dur="1000"/>
                                        <p:tgtEl>
                                          <p:spTgt spid="177"/>
                                        </p:tgtEl>
                                      </p:cBhvr>
                                    </p:animEffect>
                                  </p:childTnLst>
                                </p:cTn>
                              </p:par>
                              <p:par>
                                <p:cTn id="59" presetID="10" presetClass="entr" presetSubtype="0" fill="hold" nodeType="withEffect">
                                  <p:stCondLst>
                                    <p:cond delay="0"/>
                                  </p:stCondLst>
                                  <p:childTnLst>
                                    <p:set>
                                      <p:cBhvr>
                                        <p:cTn id="60" dur="1" fill="hold">
                                          <p:stCondLst>
                                            <p:cond delay="0"/>
                                          </p:stCondLst>
                                        </p:cTn>
                                        <p:tgtEl>
                                          <p:spTgt spid="178"/>
                                        </p:tgtEl>
                                        <p:attrNameLst>
                                          <p:attrName>style.visibility</p:attrName>
                                        </p:attrNameLst>
                                      </p:cBhvr>
                                      <p:to>
                                        <p:strVal val="visible"/>
                                      </p:to>
                                    </p:set>
                                    <p:animEffect transition="in" filter="fade">
                                      <p:cBhvr>
                                        <p:cTn id="61" dur="1000"/>
                                        <p:tgtEl>
                                          <p:spTgt spid="178"/>
                                        </p:tgtEl>
                                      </p:cBhvr>
                                    </p:animEffec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0225 -0.00062 L 0.00225 -0.00062 L 0.0302 0.00679 C 0.03177 0.0071 0.03316 0.00772 0.03437 0.00864 C 0.03906 0.0108 0.0434 0.01358 0.04791 0.01605 C 0.04895 0.0179 0.05034 0.01945 0.05104 0.02161 C 0.05347 0.02747 0.05364 0.03333 0.0552 0.04012 C 0.05625 0.04383 0.06059 0.05926 0.0625 0.0642 C 0.06354 0.06605 0.06475 0.06759 0.06562 0.06975 C 0.06684 0.07191 0.0677 0.07469 0.06875 0.07716 C 0.06979 0.07901 0.071 0.08056 0.07187 0.08272 C 0.075 0.08982 0.07482 0.09198 0.07708 0.09938 C 0.07777 0.10124 0.07864 0.10278 0.07916 0.10494 C 0.08003 0.10772 0.08038 0.11111 0.08125 0.1142 C 0.08211 0.11667 0.0835 0.11883 0.08437 0.12161 C 0.08524 0.12315 0.08593 0.125 0.08645 0.12716 C 0.08854 0.13272 0.08958 0.13673 0.09166 0.14198 C 0.09375 0.14691 0.09635 0.15124 0.09791 0.15679 C 0.09861 0.15926 0.09948 0.16142 0.1 0.1642 C 0.10052 0.16574 0.10069 0.1679 0.10104 0.16975 C 0.10208 0.17284 0.1033 0.17562 0.10416 0.17901 C 0.10503 0.18179 0.10573 0.18488 0.10625 0.18827 C 0.10677 0.18982 0.10694 0.19198 0.10729 0.19383 C 0.10798 0.19568 0.10885 0.19722 0.10937 0.19938 C 0.11371 0.21451 0.10659 0.19445 0.1125 0.21049 C 0.11527 0.22994 0.11163 0.20679 0.11562 0.22346 C 0.11666 0.22685 0.11701 0.23086 0.1177 0.23457 C 0.11805 0.23642 0.1184 0.23827 0.11875 0.24012 C 0.12639 0.26698 0.11805 0.23673 0.12395 0.26049 C 0.12465 0.26296 0.12552 0.26512 0.12604 0.2679 C 0.12656 0.26945 0.12673 0.27161 0.12708 0.27346 C 0.12777 0.27531 0.12864 0.27685 0.12916 0.27901 C 0.13125 0.28611 0.13107 0.28735 0.13229 0.29383 C 0.13298 0.29691 0.1335 0.3 0.13437 0.30309 C 0.14166 0.32654 0.13559 0.30494 0.14166 0.31975 C 0.14288 0.32253 0.14375 0.32593 0.14479 0.32901 C 0.14618 0.33272 0.14757 0.33642 0.14895 0.34012 C 0.14965 0.34198 0.15017 0.34383 0.15104 0.34568 C 0.16128 0.36389 0.15677 0.35772 0.16354 0.36605 C 0.16701 0.3642 0.17083 0.36358 0.17395 0.36049 C 0.17691 0.3571 0.18125 0.34753 0.18125 0.34753 C 0.18159 0.34568 0.18194 0.34352 0.18229 0.34198 C 0.18368 0.33673 0.18559 0.3321 0.18645 0.32716 C 0.1868 0.32531 0.18732 0.32346 0.1875 0.32161 C 0.18802 0.31914 0.18802 0.31636 0.18854 0.3142 C 0.19201 0.29969 0.19114 0.32037 0.19479 0.29383 C 0.19757 0.27469 0.19392 0.29815 0.19791 0.27901 C 0.19843 0.27654 0.19861 0.27377 0.19895 0.27161 L 0.20208 0.25494 C 0.20243 0.25309 0.20295 0.25124 0.20312 0.24938 L 0.20416 0.24198 C 0.20451 0.24445 0.20538 0.24661 0.2052 0.24938 C 0.20503 0.2537 0.20208 0.25833 0.20104 0.26235 C 0.19705 0.27624 0.20451 0.2571 0.19687 0.27531 C 0.19652 0.27963 0.19635 0.28395 0.19583 0.28827 C 0.19479 0.29938 0.19514 0.29475 0.19375 0.30494 C 0.1934 0.30772 0.19357 0.31111 0.1927 0.3142 C 0.19201 0.31698 0.1908 0.31914 0.18958 0.32161 C 0.18767 0.32531 0.18333 0.33272 0.18333 0.33272 C 0.18177 0.34167 0.1835 0.33549 0.17916 0.34198 C 0.17812 0.34352 0.17708 0.34537 0.17604 0.34753 C 0.17534 0.34907 0.175 0.35154 0.17395 0.35309 C 0.17291 0.35463 0.17118 0.35525 0.16979 0.35679 C 0.1658 0.3608 0.16823 0.36049 0.16562 0.36049 L 0.16458 0.36049 " pathEditMode="relative" ptsTypes="AAAAAAAAAAAAAAAAAAAAAAAAAAAAAAAAAAAAAAAAAAAAAAAAAAAAAAAAAAAAAAAAA">
                                      <p:cBhvr>
                                        <p:cTn id="65" dur="3000" fill="hold"/>
                                        <p:tgtEl>
                                          <p:spTgt spid="28"/>
                                        </p:tgtEl>
                                        <p:attrNameLst>
                                          <p:attrName>ppt_x</p:attrName>
                                          <p:attrName>ppt_y</p:attrName>
                                        </p:attrNameLst>
                                      </p:cBhvr>
                                    </p:animMotion>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nodeType="clickEffect">
                                  <p:stCondLst>
                                    <p:cond delay="0"/>
                                  </p:stCondLst>
                                  <p:childTnLst>
                                    <p:animMotion origin="layout" path="M 0.01371 0.02901 L 0.01371 0.02901 L 0.02205 0.03457 C 0.02291 0.03519 0.0243 0.03519 0.02517 0.03642 C 0.02604 0.03765 0.02621 0.04012 0.02725 0.04198 C 0.02812 0.04352 0.02934 0.04444 0.03038 0.04568 C 0.03107 0.04753 0.03177 0.04907 0.03246 0.05123 C 0.03368 0.05586 0.03298 0.05833 0.03559 0.06235 C 0.03663 0.06389 0.03836 0.06451 0.03975 0.06605 C 0.04097 0.06728 0.04635 0.07407 0.04705 0.07531 C 0.04861 0.07839 0.04982 0.08272 0.05121 0.08642 C 0.05191 0.08827 0.05277 0.08981 0.0533 0.09198 C 0.05486 0.10031 0.05451 0.09877 0.05642 0.11049 C 0.05677 0.11265 0.05694 0.11543 0.05746 0.1179 C 0.05798 0.1216 0.05885 0.12531 0.05955 0.12901 C 0.05989 0.13086 0.05989 0.13272 0.06059 0.13457 C 0.06354 0.14259 0.0618 0.13827 0.0658 0.14753 C 0.06597 0.14969 0.06701 0.15772 0.06788 0.16049 C 0.0684 0.16235 0.06944 0.16389 0.06996 0.16605 C 0.07083 0.16944 0.071 0.17346 0.07205 0.17716 L 0.07413 0.18457 C 0.07448 0.18827 0.07465 0.19198 0.07517 0.19568 C 0.07639 0.20432 0.0776 0.20772 0.07934 0.21605 C 0.08038 0.2213 0.08142 0.22932 0.0835 0.23457 C 0.08437 0.23642 0.08559 0.23827 0.08663 0.24012 C 0.08698 0.24198 0.08715 0.24383 0.08767 0.24568 C 0.08889 0.24938 0.09045 0.25309 0.09184 0.25679 L 0.09392 0.26235 C 0.09461 0.2642 0.09531 0.26574 0.096 0.2679 C 0.09705 0.27099 0.09791 0.27407 0.09913 0.27716 C 0.09965 0.27901 0.10052 0.28056 0.10121 0.28272 C 0.10295 0.28827 0.10295 0.29074 0.10538 0.29568 C 0.10625 0.29753 0.10746 0.29907 0.1085 0.30123 C 0.10989 0.30463 0.11059 0.30988 0.11267 0.31235 C 0.11701 0.31728 0.11493 0.3142 0.11892 0.3216 C 0.11927 0.32346 0.11944 0.32531 0.11996 0.32716 C 0.121 0.33086 0.12326 0.33549 0.12517 0.33827 C 0.12708 0.34074 0.12899 0.34414 0.13142 0.34568 L 0.13455 0.34753 C 0.13767 0.34691 0.14097 0.34753 0.14392 0.34568 C 0.14548 0.34444 0.14583 0.34043 0.14705 0.33827 C 0.14791 0.33611 0.1493 0.33457 0.15017 0.33272 C 0.15104 0.33025 0.15121 0.32747 0.15225 0.32531 C 0.15312 0.32315 0.15451 0.3216 0.15538 0.31975 C 0.15625 0.31728 0.15659 0.31451 0.15746 0.31235 C 0.15798 0.31019 0.15868 0.30833 0.15955 0.30679 C 0.16041 0.30401 0.16163 0.30185 0.16267 0.29938 C 0.16336 0.29753 0.16389 0.29537 0.16475 0.29383 C 0.1658 0.29105 0.16684 0.28889 0.16788 0.28642 C 0.16857 0.28395 0.16909 0.28117 0.16996 0.27901 C 0.17014 0.27839 0.17968 0.25617 0.18038 0.25309 L 0.1835 0.23642 C 0.18385 0.23457 0.18385 0.23241 0.18455 0.23086 C 0.1875 0.22284 0.18593 0.22716 0.18871 0.2179 C 0.1908 0.19907 0.18854 0.21636 0.1908 0.20309 C 0.1934 0.18673 0.19027 0.20339 0.19288 0.19012 C 0.19323 0.18457 0.19323 0.1787 0.19392 0.17346 C 0.19427 0.16944 0.196 0.16235 0.196 0.16235 C 0.19635 0.15802 0.19652 0.15339 0.19705 0.14938 C 0.19722 0.1466 0.19913 0.14352 0.19809 0.14198 C 0.19722 0.14012 0.19652 0.14537 0.196 0.14753 C 0.19201 0.16142 0.1993 0.14228 0.19184 0.16049 C 0.19149 0.16235 0.19132 0.1642 0.1908 0.16605 L 0.18455 0.18272 C 0.18385 0.18457 0.18281 0.18611 0.18246 0.18827 C 0.17986 0.20185 0.18125 0.19568 0.1783 0.20679 C 0.17795 0.21049 0.17777 0.2142 0.17725 0.2179 C 0.17673 0.2216 0.17517 0.22901 0.17517 0.22901 C 0.17482 0.23364 0.17413 0.25679 0.17205 0.26235 C 0.17135 0.2642 0.17048 0.26574 0.16996 0.2679 C 0.16944 0.26944 0.16944 0.2716 0.16892 0.27346 C 0.16805 0.27562 0.16684 0.27716 0.1658 0.27901 C 0.16545 0.2821 0.16527 0.28519 0.16475 0.28827 L 0.16163 0.29938 L 0.16371 0.29753 " pathEditMode="relative" ptsTypes="AAAAAAAAAAAAAAAAAAAAAAAAAAAAAAAAAAAAAAAAAAAAAAAAAAAAAAAAAAAAAAAAAAAAAAAAAAA">
                                      <p:cBhvr>
                                        <p:cTn id="73" dur="2000" fill="hold"/>
                                        <p:tgtEl>
                                          <p:spTgt spid="31"/>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nodeType="clickEffect">
                                  <p:stCondLst>
                                    <p:cond delay="0"/>
                                  </p:stCondLst>
                                  <p:childTnLst>
                                    <p:animMotion origin="layout" path="M 0.00504 0.00401 L 0.00504 0.00401 C 0.00747 0.0071 0.00973 0.01018 0.01233 0.01327 C 0.01355 0.0145 0.01511 0.01512 0.0165 0.01697 C 0.01754 0.01821 0.01841 0.02068 0.01962 0.02253 C 0.02084 0.02438 0.0224 0.02592 0.02379 0.02809 C 0.02622 0.0321 0.02813 0.03765 0.03108 0.04105 C 0.03212 0.04228 0.03316 0.0429 0.03421 0.04475 C 0.03577 0.04753 0.03785 0.05401 0.03941 0.05771 C 0.04028 0.06018 0.0415 0.06234 0.04254 0.06512 C 0.04323 0.06667 0.04375 0.06883 0.04462 0.07068 C 0.04653 0.07438 0.04914 0.07716 0.05087 0.08179 C 0.05591 0.09537 0.05348 0.0892 0.05816 0.10031 C 0.06059 0.11327 0.05712 0.09753 0.06233 0.11142 C 0.06285 0.11296 0.06285 0.11512 0.06337 0.11697 C 0.06389 0.11883 0.06476 0.12037 0.06546 0.12253 C 0.06615 0.12469 0.06684 0.12716 0.06754 0.12994 C 0.06823 0.13333 0.06823 0.13765 0.06962 0.14105 C 0.07032 0.1429 0.07101 0.14444 0.07171 0.1466 C 0.07205 0.14815 0.07205 0.15031 0.07275 0.15216 C 0.07344 0.15463 0.07483 0.15679 0.07587 0.15957 C 0.07657 0.16111 0.07726 0.16296 0.07796 0.16512 C 0.0783 0.16667 0.0783 0.16913 0.079 0.17068 C 0.08073 0.17469 0.08525 0.18179 0.08525 0.18179 C 0.08768 0.19475 0.08403 0.17963 0.08941 0.19105 C 0.09028 0.1929 0.0908 0.19568 0.0915 0.19846 C 0.09184 0.2 0.09184 0.20247 0.09254 0.20401 C 0.09323 0.20555 0.09462 0.20648 0.09566 0.20771 C 0.09601 0.21111 0.09653 0.21852 0.09775 0.22253 C 0.09827 0.22438 0.09931 0.22592 0.09983 0.22809 C 0.1007 0.23148 0.10122 0.23549 0.10191 0.2392 L 0.10296 0.24475 C 0.1033 0.2466 0.10365 0.24815 0.104 0.25031 C 0.10417 0.25247 0.10521 0.26049 0.10608 0.26327 C 0.1066 0.26512 0.10764 0.26667 0.10816 0.26883 C 0.10903 0.27222 0.10886 0.27654 0.11025 0.27994 C 0.11094 0.28179 0.11164 0.28333 0.11233 0.28549 C 0.11355 0.29012 0.11355 0.29537 0.11441 0.30031 C 0.11459 0.30154 0.11511 0.30278 0.11546 0.30401 L 0.11546 0.30401 " pathEditMode="relative" ptsTypes="AAAAAAAAAAAAAAAAAAAAAAAAAAAAAAAAAAAAAAAA">
                                      <p:cBhvr>
                                        <p:cTn id="81" dur="1000" fill="hold"/>
                                        <p:tgtEl>
                                          <p:spTgt spid="35"/>
                                        </p:tgtEl>
                                        <p:attrNameLst>
                                          <p:attrName>ppt_x</p:attrName>
                                          <p:attrName>ppt_y</p:attrName>
                                        </p:attrNameLst>
                                      </p:cBhvr>
                                    </p:animMotion>
                                  </p:childTnLst>
                                </p:cTn>
                              </p:par>
                            </p:childTnLst>
                          </p:cTn>
                        </p:par>
                        <p:par>
                          <p:cTn id="82" fill="hold">
                            <p:stCondLst>
                              <p:cond delay="1000"/>
                            </p:stCondLst>
                            <p:childTnLst>
                              <p:par>
                                <p:cTn id="83" presetID="1" presetClass="entr" presetSubtype="0" fill="hold" nodeType="after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0" presetClass="path" presetSubtype="0" accel="50000" decel="50000" fill="hold" nodeType="withEffect">
                                  <p:stCondLst>
                                    <p:cond delay="0"/>
                                  </p:stCondLst>
                                  <p:childTnLst>
                                    <p:animMotion origin="layout" path="M 0.00157 0.0358 L 0.00157 0.0358 C 0.00191 0.04136 0.00209 0.04691 0.00261 0.05247 C 0.00278 0.05432 0.0033 0.05586 0.00365 0.05802 C 0.004 0.06018 0.00417 0.06296 0.00469 0.06543 C 0.00521 0.06913 0.00538 0.07315 0.00677 0.07654 C 0.00816 0.08025 0.00886 0.08518 0.01094 0.08765 L 0.01407 0.09136 L 0.01823 0.10247 C 0.01893 0.10432 0.01927 0.10679 0.02032 0.10802 L 0.02344 0.11173 C 0.02379 0.11358 0.02379 0.11543 0.02448 0.11728 C 0.0257 0.12099 0.02778 0.12407 0.02865 0.12839 C 0.03038 0.13796 0.029 0.1321 0.03386 0.14506 C 0.03455 0.14691 0.0349 0.14876 0.03594 0.15062 C 0.03698 0.15247 0.03802 0.15401 0.03907 0.15617 C 0.04358 0.16574 0.03889 0.1571 0.04219 0.16728 L 0.04844 0.18395 C 0.04913 0.1858 0.05 0.18734 0.05052 0.1895 C 0.05087 0.19136 0.05087 0.19321 0.05157 0.19506 C 0.05226 0.19722 0.05365 0.19846 0.05469 0.20062 C 0.05556 0.20247 0.05886 0.21049 0.0599 0.21358 C 0.06372 0.22562 0.0599 0.21759 0.06615 0.2321 C 0.06719 0.23457 0.06788 0.23704 0.06927 0.2395 C 0.07014 0.24105 0.07136 0.24136 0.0724 0.24321 C 0.07361 0.24537 0.07396 0.24907 0.07552 0.25062 C 0.07761 0.25247 0.08038 0.25185 0.08282 0.25247 C 0.0849 0.2537 0.08681 0.25494 0.08907 0.25617 C 0.09028 0.25648 0.09479 0.25833 0.09636 0.25987 C 0.0974 0.2608 0.09827 0.26234 0.09948 0.26358 C 0.10261 0.26666 0.104 0.26666 0.10677 0.27099 C 0.10782 0.27253 0.10868 0.27469 0.1099 0.27654 C 0.11181 0.27901 0.11615 0.28395 0.11615 0.28395 C 0.1165 0.2858 0.11667 0.28765 0.11719 0.2895 C 0.11771 0.29136 0.11875 0.2929 0.11927 0.29506 C 0.12014 0.29846 0.12066 0.30247 0.12136 0.30617 L 0.1224 0.31173 C 0.12118 0.32994 0.12344 0.32438 0.11927 0.3321 L 0.11927 0.3321 " pathEditMode="relative" ptsTypes="AAAAAAAAAAAAAAAAAAAAAAAAAAAAAAAAAAAAAAA">
                                      <p:cBhvr>
                                        <p:cTn id="86" dur="1000" fill="hold"/>
                                        <p:tgtEl>
                                          <p:spTgt spid="36"/>
                                        </p:tgtEl>
                                        <p:attrNameLst>
                                          <p:attrName>ppt_x</p:attrName>
                                          <p:attrName>ppt_y</p:attrName>
                                        </p:attrNameLst>
                                      </p:cBhvr>
                                    </p:animMotion>
                                  </p:childTnLst>
                                </p:cTn>
                              </p:par>
                            </p:childTnLst>
                          </p:cTn>
                        </p:par>
                        <p:par>
                          <p:cTn id="87" fill="hold">
                            <p:stCondLst>
                              <p:cond delay="2000"/>
                            </p:stCondLst>
                            <p:childTnLst>
                              <p:par>
                                <p:cTn id="88" presetID="1" presetClass="entr" presetSubtype="0" fill="hold" nodeType="afterEffect">
                                  <p:stCondLst>
                                    <p:cond delay="0"/>
                                  </p:stCondLst>
                                  <p:childTnLst>
                                    <p:set>
                                      <p:cBhvr>
                                        <p:cTn id="89" dur="1" fill="hold">
                                          <p:stCondLst>
                                            <p:cond delay="0"/>
                                          </p:stCondLst>
                                        </p:cTn>
                                        <p:tgtEl>
                                          <p:spTgt spid="37"/>
                                        </p:tgtEl>
                                        <p:attrNameLst>
                                          <p:attrName>style.visibility</p:attrName>
                                        </p:attrNameLst>
                                      </p:cBhvr>
                                      <p:to>
                                        <p:strVal val="visible"/>
                                      </p:to>
                                    </p:set>
                                  </p:childTnLst>
                                </p:cTn>
                              </p:par>
                              <p:par>
                                <p:cTn id="90" presetID="0" presetClass="path" presetSubtype="0" accel="50000" decel="50000" fill="hold" nodeType="withEffect">
                                  <p:stCondLst>
                                    <p:cond delay="0"/>
                                  </p:stCondLst>
                                  <p:childTnLst>
                                    <p:animMotion origin="layout" path="M 0.00885 -0.01235 L 0.00885 -0.01235 L 0.04635 0.01173 C 0.05243 0.01574 0.06701 0.02438 0.07448 0.03395 C 0.08229 0.04383 0.09114 0.0571 0.09844 0.06913 C 0.10052 0.07253 0.1026 0.07654 0.10469 0.08025 C 0.10503 0.0821 0.10521 0.08395 0.10573 0.0858 C 0.10625 0.08765 0.10729 0.0892 0.10781 0.09136 C 0.1085 0.09475 0.10816 0.09876 0.10885 0.10247 C 0.10989 0.10864 0.11163 0.1145 0.11302 0.12099 C 0.11337 0.12253 0.11354 0.12469 0.11406 0.12654 C 0.11493 0.12963 0.11614 0.13271 0.11719 0.1358 C 0.11788 0.13765 0.11875 0.1392 0.11927 0.14136 C 0.12083 0.14784 0.1217 0.15494 0.12344 0.16173 C 0.12413 0.16481 0.12569 0.16759 0.12656 0.17099 C 0.12708 0.17253 0.12708 0.17469 0.1276 0.17654 C 0.1335 0.19475 0.13524 0.19815 0.14323 0.21358 C 0.14583 0.21852 0.15625 0.23704 0.15989 0.24136 C 0.16788 0.25031 0.16996 0.24784 0.17864 0.25247 C 0.18993 0.25833 0.18472 0.25741 0.19635 0.26728 C 0.19826 0.26883 0.20052 0.26975 0.2026 0.27099 C 0.20607 0.27994 0.20469 0.27407 0.20469 0.2895 L 0.20469 0.2895 " pathEditMode="relative" ptsTypes="AAAAAAAAAAAAAAAAAAAAAAA">
                                      <p:cBhvr>
                                        <p:cTn id="91" dur="1000" fill="hold"/>
                                        <p:tgtEl>
                                          <p:spTgt spid="37"/>
                                        </p:tgtEl>
                                        <p:attrNameLst>
                                          <p:attrName>ppt_x</p:attrName>
                                          <p:attrName>ppt_y</p:attrName>
                                        </p:attrNameLst>
                                      </p:cBhvr>
                                    </p:animMotion>
                                  </p:childTnLst>
                                </p:cTn>
                              </p:par>
                            </p:childTnLst>
                          </p:cTn>
                        </p:par>
                        <p:par>
                          <p:cTn id="92" fill="hold">
                            <p:stCondLst>
                              <p:cond delay="3000"/>
                            </p:stCondLst>
                            <p:childTnLst>
                              <p:par>
                                <p:cTn id="93" presetID="1" presetClass="entr" presetSubtype="0" fill="hold" nodeType="after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0" presetClass="path" presetSubtype="0" accel="50000" decel="50000" fill="hold" nodeType="withEffect">
                                  <p:stCondLst>
                                    <p:cond delay="0"/>
                                  </p:stCondLst>
                                  <p:childTnLst>
                                    <p:animMotion origin="layout" path="M -0.00156 0.01666 L -0.00156 0.01666 C -0.00052 0.02716 0.00035 0.03765 0.00156 0.04814 C 0.00174 0.05123 0.00174 0.05432 0.00261 0.0574 C 0.00278 0.05833 0.00851 0.07345 0.0099 0.07592 C 0.01111 0.07808 0.01267 0.07901 0.01406 0.08148 C 0.01528 0.08364 0.0158 0.08642 0.01719 0.08888 C 0.0184 0.09104 0.01997 0.09228 0.02136 0.09444 C 0.02274 0.0966 0.02396 0.09938 0.02552 0.10185 C 0.0309 0.11018 0.02917 0.10709 0.03386 0.11296 C 0.03524 0.1145 0.03646 0.11697 0.03802 0.11851 C 0.03976 0.12037 0.04479 0.12129 0.04636 0.12222 C 0.04879 0.12314 0.05122 0.12438 0.05365 0.12592 C 0.05556 0.12716 0.06163 0.13333 0.06302 0.13518 C 0.09236 0.17438 0.07101 0.14537 0.08177 0.16296 C 0.08472 0.1679 0.08802 0.17222 0.09115 0.17777 C 0.0934 0.18179 0.09514 0.18642 0.0974 0.19074 C 0.1007 0.19691 0.10434 0.20308 0.10781 0.20925 C 0.10955 0.21234 0.11076 0.21604 0.11302 0.21851 C 0.11545 0.22098 0.11788 0.22284 0.12031 0.22592 C 0.12292 0.22901 0.125 0.23333 0.12761 0.23703 C 0.13021 0.24074 0.13316 0.24444 0.13594 0.24814 C 0.13663 0.25123 0.13733 0.25401 0.13802 0.2574 C 0.13837 0.25895 0.13889 0.2608 0.13906 0.26296 C 0.13958 0.27561 0.13889 0.28888 0.14011 0.30185 C 0.14063 0.30771 0.14427 0.31851 0.14427 0.31851 L 0.14427 0.31851 " pathEditMode="relative" ptsTypes="AAAAAAAAAAAAAAAAAAAAAAAAAAA">
                                      <p:cBhvr>
                                        <p:cTn id="96" dur="1000" fill="hold"/>
                                        <p:tgtEl>
                                          <p:spTgt spid="38"/>
                                        </p:tgtEl>
                                        <p:attrNameLst>
                                          <p:attrName>ppt_x</p:attrName>
                                          <p:attrName>ppt_y</p:attrName>
                                        </p:attrNameLst>
                                      </p:cBhvr>
                                    </p:animMotion>
                                  </p:childTnLst>
                                </p:cTn>
                              </p:par>
                            </p:childTnLst>
                          </p:cTn>
                        </p:par>
                        <p:par>
                          <p:cTn id="97" fill="hold">
                            <p:stCondLst>
                              <p:cond delay="4000"/>
                            </p:stCondLst>
                            <p:childTnLst>
                              <p:par>
                                <p:cTn id="98" presetID="1" presetClass="entr" presetSubtype="0" fill="hold" nodeType="after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par>
                                <p:cTn id="100" presetID="0" presetClass="path" presetSubtype="0" accel="50000" decel="50000" fill="hold" nodeType="withEffect">
                                  <p:stCondLst>
                                    <p:cond delay="0"/>
                                  </p:stCondLst>
                                  <p:childTnLst>
                                    <p:animMotion origin="layout" path="M 0.00503 0.00402 L 0.00503 0.00402 C 0.00712 0.01019 0.00955 0.01574 0.01128 0.02253 C 0.01198 0.02593 0.01163 0.02994 0.01232 0.03365 C 0.01267 0.03673 0.01371 0.03951 0.01441 0.0429 C 0.01475 0.04445 0.01493 0.04661 0.01545 0.04846 C 0.01632 0.05155 0.01753 0.05432 0.01857 0.05772 C 0.01892 0.05926 0.01909 0.06142 0.01962 0.06327 C 0.02014 0.06574 0.021 0.0679 0.0217 0.07068 C 0.02205 0.07284 0.02205 0.07562 0.02274 0.07809 C 0.02343 0.08056 0.02482 0.08303 0.02587 0.0855 C 0.02656 0.0929 0.02673 0.09692 0.02899 0.10402 C 0.03003 0.10772 0.03177 0.11142 0.03316 0.11513 L 0.03732 0.12624 C 0.03802 0.12809 0.03871 0.12963 0.03941 0.13179 C 0.04045 0.1355 0.04184 0.14136 0.04357 0.14476 C 0.04548 0.14846 0.04809 0.15124 0.04982 0.15587 C 0.05052 0.15772 0.05121 0.15926 0.05191 0.16142 C 0.05382 0.16852 0.05191 0.16605 0.05399 0.17439 C 0.05434 0.17624 0.05538 0.17778 0.05607 0.17994 C 0.05642 0.18148 0.05659 0.18365 0.05712 0.1855 C 0.06232 0.20402 0.05573 0.17562 0.06128 0.19846 C 0.06458 0.21204 0.05833 0.19321 0.06649 0.21513 C 0.06718 0.21698 0.06805 0.21852 0.06857 0.22068 L 0.07066 0.23179 C 0.071 0.23365 0.07066 0.23611 0.0717 0.23735 L 0.07482 0.24105 C 0.07552 0.2429 0.07604 0.24476 0.07691 0.24661 C 0.07882 0.25031 0.08142 0.25309 0.08316 0.25772 C 0.08611 0.26544 0.08732 0.26821 0.08941 0.27624 C 0.09062 0.28118 0.09045 0.28365 0.09149 0.2892 C 0.09236 0.29476 0.09357 0.30031 0.09462 0.30587 C 0.09496 0.30772 0.09531 0.30926 0.09566 0.31142 C 0.096 0.31451 0.096 0.3176 0.0967 0.32068 C 0.09705 0.32315 0.09809 0.32531 0.09878 0.32809 C 0.10156 0.34167 0.09757 0.32963 0.10191 0.34105 C 0.10225 0.34352 0.10243 0.34599 0.10295 0.34846 C 0.10382 0.35309 0.10555 0.3605 0.10712 0.36513 C 0.10764 0.36698 0.1085 0.36883 0.1092 0.37068 C 0.10955 0.37315 0.10972 0.37562 0.11024 0.37809 C 0.11076 0.38056 0.11146 0.38303 0.11232 0.3855 C 0.11354 0.38951 0.11527 0.39352 0.11753 0.39661 C 0.11944 0.39908 0.12135 0.40278 0.12378 0.40402 L 0.12795 0.40587 C 0.12899 0.4071 0.12986 0.40865 0.13107 0.40957 C 0.13524 0.41297 0.13802 0.41327 0.14253 0.41513 C 0.14635 0.41389 0.15017 0.41327 0.15399 0.41142 C 0.15555 0.4105 0.1592 0.40402 0.16024 0.40216 L 0.16649 0.3855 C 0.16718 0.38365 0.16805 0.38179 0.16857 0.37994 C 0.16996 0.37161 0.16875 0.37562 0.17274 0.36883 C 0.17465 0.35834 0.17257 0.3676 0.17587 0.35772 C 0.17656 0.35525 0.17708 0.35247 0.17795 0.35031 C 0.17882 0.34692 0.18003 0.34414 0.18107 0.34105 C 0.18142 0.3392 0.18159 0.33704 0.18212 0.3355 C 0.18298 0.3321 0.1842 0.32932 0.18524 0.32624 C 0.18559 0.32439 0.18576 0.32223 0.18628 0.32068 C 0.1868 0.3179 0.18767 0.31574 0.18837 0.31327 C 0.18871 0.31142 0.18871 0.30926 0.18941 0.30772 C 0.19027 0.30463 0.19496 0.2926 0.1967 0.2892 C 0.19757 0.28704 0.19896 0.2855 0.19982 0.28365 C 0.20069 0.28118 0.20104 0.2784 0.20191 0.27624 C 0.20347 0.27161 0.20538 0.2676 0.20712 0.26327 C 0.20816 0.26019 0.2092 0.2571 0.21024 0.25402 C 0.21059 0.25216 0.21076 0.25 0.21128 0.24846 C 0.2118 0.24506 0.2125 0.24198 0.21337 0.2392 C 0.2151 0.2321 0.21527 0.2321 0.21753 0.22624 C 0.21805 0.21698 0.2184 0.2105 0.21962 0.20216 C 0.21979 0.2 0.22031 0.19846 0.22066 0.19661 C 0.21875 0.18303 0.22066 0.19044 0.21753 0.19846 C 0.21666 0.2 0.21545 0.20093 0.21441 0.20216 C 0.21406 0.20525 0.21423 0.20865 0.21337 0.21142 C 0.21059 0.21883 0.20607 0.22377 0.20399 0.23179 C 0.1993 0.24784 0.20468 0.23118 0.19878 0.24476 C 0.19722 0.24815 0.19566 0.25186 0.19462 0.25587 C 0.19392 0.25834 0.1934 0.26111 0.19253 0.26327 C 0.19166 0.26482 0.19045 0.26574 0.18941 0.26698 C 0.18472 0.28334 0.19027 0.26482 0.1842 0.28179 C 0.18194 0.28766 0.17795 0.30031 0.17795 0.30031 C 0.17725 0.30463 0.17656 0.30895 0.17587 0.31327 C 0.1743 0.32068 0.17152 0.33087 0.16962 0.33735 C 0.16892 0.3392 0.16823 0.34105 0.16753 0.3429 C 0.16718 0.34537 0.16684 0.34784 0.16649 0.35031 C 0.1658 0.35402 0.16406 0.36235 0.16337 0.36513 C 0.16267 0.36698 0.1618 0.36852 0.16128 0.37068 C 0.16041 0.37284 0.15989 0.37562 0.1592 0.37809 C 0.15694 0.38457 0.1526 0.39321 0.14982 0.39661 L 0.14462 0.40216 C 0.1434 0.40494 0.14166 0.41235 0.13837 0.40957 C 0.13698 0.40834 0.13698 0.40463 0.13628 0.40216 C 0.13663 0.40031 0.13732 0.39846 0.13732 0.39661 C 0.13732 0.31574 0.13923 0.33673 0.13524 0.30031 C 0.13628 0.28488 0.13628 0.29044 0.13628 0.28365 L 0.13628 0.28365 " pathEditMode="relative" ptsTypes="AAAAAAAAAAAAAAAAAAAAAAAAAAAAAAAAAAAAAAAAAAAAAAAAAAAAAAAAAAAAAAAAAAAAAAAAAAAAAAAAAAAAAAAAAAAAAA">
                                      <p:cBhvr>
                                        <p:cTn id="101" dur="1000" fill="hold"/>
                                        <p:tgtEl>
                                          <p:spTgt spid="39"/>
                                        </p:tgtEl>
                                        <p:attrNameLst>
                                          <p:attrName>ppt_x</p:attrName>
                                          <p:attrName>ppt_y</p:attrName>
                                        </p:attrNameLst>
                                      </p:cBhvr>
                                    </p:animMotion>
                                  </p:childTnLst>
                                </p:cTn>
                              </p:par>
                            </p:childTnLst>
                          </p:cTn>
                        </p:par>
                        <p:par>
                          <p:cTn id="102" fill="hold">
                            <p:stCondLst>
                              <p:cond delay="5000"/>
                            </p:stCondLst>
                            <p:childTnLst>
                              <p:par>
                                <p:cTn id="103" presetID="1" presetClass="entr" presetSubtype="0" fill="hold" nodeType="after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855</Words>
  <Application>Microsoft Office PowerPoint</Application>
  <PresentationFormat>Presentación en pantalla (16:9)</PresentationFormat>
  <Paragraphs>137</Paragraphs>
  <Slides>20</Slides>
  <Notes>20</Notes>
  <HiddenSlides>0</HiddenSlides>
  <MMClips>4</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Arial</vt:lpstr>
      <vt:lpstr>Courier New</vt:lpstr>
      <vt:lpstr>Arimo</vt:lpstr>
      <vt:lpstr>Cambria Math</vt:lpstr>
      <vt:lpstr>Simple Light</vt:lpstr>
      <vt:lpstr>Hamiltonian Monte Carlo &amp;   the No U-Turn Sampler</vt:lpstr>
      <vt:lpstr>Objectives</vt:lpstr>
      <vt:lpstr>Let’s test your knowledge priors… </vt:lpstr>
      <vt:lpstr>Agenda</vt:lpstr>
      <vt:lpstr>     Introduction</vt:lpstr>
      <vt:lpstr>History</vt:lpstr>
      <vt:lpstr>STAN</vt:lpstr>
      <vt:lpstr>Agenda</vt:lpstr>
      <vt:lpstr>How does it work?</vt:lpstr>
      <vt:lpstr>Mechanical Statistics </vt:lpstr>
      <vt:lpstr>Energy of the system</vt:lpstr>
      <vt:lpstr>When do we accept proposals?</vt:lpstr>
      <vt:lpstr>Metropolis Hastings vs HMC</vt:lpstr>
      <vt:lpstr>HMC vs No U-Turn</vt:lpstr>
      <vt:lpstr>Agenda</vt:lpstr>
      <vt:lpstr>A duel to the death</vt:lpstr>
      <vt:lpstr>Presentación de PowerPoint</vt:lpstr>
      <vt:lpstr>Presentación de PowerPoint</vt:lpstr>
      <vt:lpstr>Takeaways</vt:lpstr>
      <vt:lpstr>Want to learn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Hamiltonian Monte Carlo &amp;   the No U-Turn Sampler</dc:title>
  <dc:creator>pmeji</dc:creator>
  <cp:lastModifiedBy>Juan B. Martínez Parente Castañeda</cp:lastModifiedBy>
  <cp:revision>17</cp:revision>
  <dcterms:modified xsi:type="dcterms:W3CDTF">2019-11-16T00:28:00Z</dcterms:modified>
</cp:coreProperties>
</file>